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75" r:id="rId4"/>
    <p:sldId id="268" r:id="rId5"/>
    <p:sldId id="269" r:id="rId6"/>
    <p:sldId id="259" r:id="rId7"/>
    <p:sldId id="270" r:id="rId8"/>
    <p:sldId id="260" r:id="rId9"/>
    <p:sldId id="267" r:id="rId10"/>
    <p:sldId id="263" r:id="rId11"/>
    <p:sldId id="265" r:id="rId12"/>
    <p:sldId id="271" r:id="rId13"/>
    <p:sldId id="262" r:id="rId14"/>
    <p:sldId id="272" r:id="rId15"/>
    <p:sldId id="261" r:id="rId16"/>
    <p:sldId id="264" r:id="rId17"/>
    <p:sldId id="273" r:id="rId18"/>
    <p:sldId id="274" r:id="rId19"/>
    <p:sldId id="276"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C8EE82-5CBE-4845-9638-0079141274F5}" type="datetimeFigureOut">
              <a:rPr lang="cs-CZ" smtClean="0"/>
              <a:t>13.01.2022</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A4B5FD-1F3C-43C9-80BA-49F73552C8F3}" type="slidenum">
              <a:rPr lang="cs-CZ" smtClean="0"/>
              <a:t>‹#›</a:t>
            </a:fld>
            <a:endParaRPr lang="cs-CZ"/>
          </a:p>
        </p:txBody>
      </p:sp>
    </p:spTree>
    <p:extLst>
      <p:ext uri="{BB962C8B-B14F-4D97-AF65-F5344CB8AC3E}">
        <p14:creationId xmlns:p14="http://schemas.microsoft.com/office/powerpoint/2010/main" val="958323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8983D-1F7E-403E-8855-FF638F27661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5F3B369-0CB6-46F1-A902-71F97EBAE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9C9E861-A31D-46CC-A276-193879794BC3}"/>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5" name="Zástupný symbol pro zápatí 4">
            <a:extLst>
              <a:ext uri="{FF2B5EF4-FFF2-40B4-BE49-F238E27FC236}">
                <a16:creationId xmlns:a16="http://schemas.microsoft.com/office/drawing/2014/main" id="{31F9C724-F91D-4B16-8D5E-5482CA621B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FF0042-0BDF-487C-A3A2-F2792F83CAAF}"/>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166833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9A7D5-E1C0-497E-B883-160C4406F0C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58735F2-276A-4AB0-AE67-7EB95200863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2BE40D7-3719-4338-84EF-64FB251DAD69}"/>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5" name="Zástupný symbol pro zápatí 4">
            <a:extLst>
              <a:ext uri="{FF2B5EF4-FFF2-40B4-BE49-F238E27FC236}">
                <a16:creationId xmlns:a16="http://schemas.microsoft.com/office/drawing/2014/main" id="{44F1F8A4-FE33-4FA7-AC89-E8C4794F30B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0B79A6-D6BC-4E98-B802-ECCCF8E08E07}"/>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229634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166D350-4349-4632-B5B2-B46377CDA6C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A5D70D3B-350B-4B37-9AED-15ED6F828A32}"/>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7B1067-3EBE-45CC-B693-8555D71E2467}"/>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5" name="Zástupný symbol pro zápatí 4">
            <a:extLst>
              <a:ext uri="{FF2B5EF4-FFF2-40B4-BE49-F238E27FC236}">
                <a16:creationId xmlns:a16="http://schemas.microsoft.com/office/drawing/2014/main" id="{C9A5BC96-34E4-4165-BE54-A7A8738C58F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8434BE-AEF5-4624-9913-96BD715E8C32}"/>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245679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E0F113-93AB-4590-918D-44E04716825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20156A3-BC7E-4D89-A1BD-BC930F9EFE7B}"/>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A73D3A-632C-4508-8C90-A1B9DA9A610B}"/>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5" name="Zástupný symbol pro zápatí 4">
            <a:extLst>
              <a:ext uri="{FF2B5EF4-FFF2-40B4-BE49-F238E27FC236}">
                <a16:creationId xmlns:a16="http://schemas.microsoft.com/office/drawing/2014/main" id="{4BFDBB61-40D6-4547-B8D3-098A1A16B9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4ACFB4-1578-43DC-B8DB-D30C44C16025}"/>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371573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C6BE5-CF61-49D1-A69C-2895FAE4D78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058990DD-CC41-412A-B743-15323D25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1CCD85B-5E74-4FF1-B1F2-5E60511020A0}"/>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5" name="Zástupný symbol pro zápatí 4">
            <a:extLst>
              <a:ext uri="{FF2B5EF4-FFF2-40B4-BE49-F238E27FC236}">
                <a16:creationId xmlns:a16="http://schemas.microsoft.com/office/drawing/2014/main" id="{66BA1D45-E7FF-4F8C-8AF4-3904B79FE3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CAAA6D8-876F-49AD-895D-4F087399AFCB}"/>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167299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5BD5D9-32AA-4A08-8D2D-7901372DB9E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96811F1-D263-4016-A2F9-A77399EEF472}"/>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177BEEC-A366-4F36-868C-843F66236CB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14E7C51-A1BD-442A-895F-873AD39F6253}"/>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6" name="Zástupný symbol pro zápatí 5">
            <a:extLst>
              <a:ext uri="{FF2B5EF4-FFF2-40B4-BE49-F238E27FC236}">
                <a16:creationId xmlns:a16="http://schemas.microsoft.com/office/drawing/2014/main" id="{C0E09006-E406-482E-B2FF-608B52D8879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563AB8-F1DB-4FF4-9A21-4587DBD019DE}"/>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240340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4D29A8-49DA-4E50-BA5D-E5E42920BC0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A76C8BC-5A45-4EC6-8BCC-3F023C574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B3145D04-70E7-4DEE-8B0C-87CDB0F073A1}"/>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DDE35566-CDB2-45FF-8774-4DC2CCE453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FA0DCF4-BBA5-433E-B01A-4FE259AC8BE7}"/>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41F359C-2CF1-413E-942A-E8263F472F48}"/>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8" name="Zástupný symbol pro zápatí 7">
            <a:extLst>
              <a:ext uri="{FF2B5EF4-FFF2-40B4-BE49-F238E27FC236}">
                <a16:creationId xmlns:a16="http://schemas.microsoft.com/office/drawing/2014/main" id="{C8A18184-3850-4463-A52F-1C307E88B5B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FF74E30-014D-4019-BB31-0E33B7298338}"/>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276729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BCE746-B613-4A2F-8AA8-E0482E77E3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1561EB8-3BB5-491F-A855-055D1261A766}"/>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4" name="Zástupný symbol pro zápatí 3">
            <a:extLst>
              <a:ext uri="{FF2B5EF4-FFF2-40B4-BE49-F238E27FC236}">
                <a16:creationId xmlns:a16="http://schemas.microsoft.com/office/drawing/2014/main" id="{564F3B05-61EA-41B3-B0BA-F2161BFB8E1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5B6B7BC-6A62-4A4D-8FAE-E1D323A3B6BD}"/>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327626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FE1EBD3-3E21-404A-A33F-5A2172FC80E5}"/>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3" name="Zástupný symbol pro zápatí 2">
            <a:extLst>
              <a:ext uri="{FF2B5EF4-FFF2-40B4-BE49-F238E27FC236}">
                <a16:creationId xmlns:a16="http://schemas.microsoft.com/office/drawing/2014/main" id="{D3E8F91F-AF63-4B75-AA14-E934DAA203D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344DEB6-D092-4365-9EA8-CA0FB12EDEDD}"/>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341511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F3E3D6-2668-48F4-9316-C717E5AFC7C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E4EF7F90-8A20-4F43-AB03-D2A81F50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E67FB04B-8FBE-49E1-AAB0-ADFFBD737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FBB9927-1010-499A-BAD5-81AAFEB4DBAF}"/>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6" name="Zástupný symbol pro zápatí 5">
            <a:extLst>
              <a:ext uri="{FF2B5EF4-FFF2-40B4-BE49-F238E27FC236}">
                <a16:creationId xmlns:a16="http://schemas.microsoft.com/office/drawing/2014/main" id="{51A80984-4B35-424E-AF0D-B95FC358607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D9921B-55AF-480B-AB3D-CBC52FF7F54F}"/>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163771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CD99EC-A73F-4999-8162-7306CC9DD16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259BA6-C7FC-4648-AEAD-EECDB8A3C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A2F445B9-8FDE-4722-A430-975763D76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86D4DBF-FC86-4277-A2DC-51C13E5E8743}"/>
              </a:ext>
            </a:extLst>
          </p:cNvPr>
          <p:cNvSpPr>
            <a:spLocks noGrp="1"/>
          </p:cNvSpPr>
          <p:nvPr>
            <p:ph type="dt" sz="half" idx="10"/>
          </p:nvPr>
        </p:nvSpPr>
        <p:spPr/>
        <p:txBody>
          <a:bodyPr/>
          <a:lstStyle/>
          <a:p>
            <a:fld id="{14C8FC0C-CD13-4014-B857-692B9852B937}" type="datetimeFigureOut">
              <a:rPr lang="cs-CZ" smtClean="0"/>
              <a:t>12.01.2022</a:t>
            </a:fld>
            <a:endParaRPr lang="cs-CZ"/>
          </a:p>
        </p:txBody>
      </p:sp>
      <p:sp>
        <p:nvSpPr>
          <p:cNvPr id="6" name="Zástupný symbol pro zápatí 5">
            <a:extLst>
              <a:ext uri="{FF2B5EF4-FFF2-40B4-BE49-F238E27FC236}">
                <a16:creationId xmlns:a16="http://schemas.microsoft.com/office/drawing/2014/main" id="{A0030011-452E-4FE8-A058-083010FA2F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F6E7583-50A7-4785-B7B2-3E59BF0134BF}"/>
              </a:ext>
            </a:extLst>
          </p:cNvPr>
          <p:cNvSpPr>
            <a:spLocks noGrp="1"/>
          </p:cNvSpPr>
          <p:nvPr>
            <p:ph type="sldNum" sz="quarter" idx="12"/>
          </p:nvPr>
        </p:nvSpPr>
        <p:spPr/>
        <p:txBody>
          <a:bodyPr/>
          <a:lstStyle/>
          <a:p>
            <a:fld id="{BA575B67-FE34-476E-9EBA-C6948D76F398}" type="slidenum">
              <a:rPr lang="cs-CZ" smtClean="0"/>
              <a:t>‹#›</a:t>
            </a:fld>
            <a:endParaRPr lang="cs-CZ"/>
          </a:p>
        </p:txBody>
      </p:sp>
    </p:spTree>
    <p:extLst>
      <p:ext uri="{BB962C8B-B14F-4D97-AF65-F5344CB8AC3E}">
        <p14:creationId xmlns:p14="http://schemas.microsoft.com/office/powerpoint/2010/main" val="405614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B5D62D6-F381-40D0-8C13-8E18BBEA7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58B1F10-0D69-48F7-A53F-96153FF21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9637439-ACC6-4991-8E46-8ADF20EDD1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8FC0C-CD13-4014-B857-692B9852B937}" type="datetimeFigureOut">
              <a:rPr lang="cs-CZ" smtClean="0"/>
              <a:t>12.01.2022</a:t>
            </a:fld>
            <a:endParaRPr lang="cs-CZ"/>
          </a:p>
        </p:txBody>
      </p:sp>
      <p:sp>
        <p:nvSpPr>
          <p:cNvPr id="5" name="Zástupný symbol pro zápatí 4">
            <a:extLst>
              <a:ext uri="{FF2B5EF4-FFF2-40B4-BE49-F238E27FC236}">
                <a16:creationId xmlns:a16="http://schemas.microsoft.com/office/drawing/2014/main" id="{E33B90BD-07F0-4857-AC4B-B82A7E49B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ED5313D-F53A-42CF-A4AE-37D6E67A0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75B67-FE34-476E-9EBA-C6948D76F398}" type="slidenum">
              <a:rPr lang="cs-CZ" smtClean="0"/>
              <a:t>‹#›</a:t>
            </a:fld>
            <a:endParaRPr lang="cs-CZ"/>
          </a:p>
        </p:txBody>
      </p:sp>
    </p:spTree>
    <p:extLst>
      <p:ext uri="{BB962C8B-B14F-4D97-AF65-F5344CB8AC3E}">
        <p14:creationId xmlns:p14="http://schemas.microsoft.com/office/powerpoint/2010/main" val="415309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omasdezamora.eregulations.org/procedure/95/71/step/423?l=e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optikapleyerova.cz/nerozbitne-bryle-by-si-pral-snad-kazdy-na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312ABEC-33B2-4D33-B364-EF6BD31CAC7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468311" y="1466810"/>
            <a:ext cx="4505325" cy="4588604"/>
          </a:xfrm>
          <a:prstGeom prst="rect">
            <a:avLst/>
          </a:prstGeom>
        </p:spPr>
      </p:pic>
      <p:sp>
        <p:nvSpPr>
          <p:cNvPr id="2" name="Nadpis 1">
            <a:extLst>
              <a:ext uri="{FF2B5EF4-FFF2-40B4-BE49-F238E27FC236}">
                <a16:creationId xmlns:a16="http://schemas.microsoft.com/office/drawing/2014/main" id="{4FBC6F57-1CD0-4571-93B7-7B4AE637B375}"/>
              </a:ext>
            </a:extLst>
          </p:cNvPr>
          <p:cNvSpPr>
            <a:spLocks noGrp="1"/>
          </p:cNvSpPr>
          <p:nvPr>
            <p:ph type="ctrTitle"/>
          </p:nvPr>
        </p:nvSpPr>
        <p:spPr>
          <a:xfrm>
            <a:off x="699256" y="418963"/>
            <a:ext cx="11492744" cy="2387600"/>
          </a:xfrm>
        </p:spPr>
        <p:txBody>
          <a:bodyPr>
            <a:normAutofit/>
          </a:bodyPr>
          <a:lstStyle/>
          <a:p>
            <a:r>
              <a:rPr lang="cs-CZ" sz="3500" b="1" dirty="0">
                <a:latin typeface="Arial Black" panose="020B0A04020102020204" pitchFamily="34" charset="0"/>
              </a:rPr>
              <a:t>Informační přístupnost </a:t>
            </a:r>
            <a:r>
              <a:rPr lang="cs-CZ" sz="3500" b="1" dirty="0" smtClean="0">
                <a:latin typeface="Arial Black" panose="020B0A04020102020204" pitchFamily="34" charset="0"/>
              </a:rPr>
              <a:t>cestovního</a:t>
            </a:r>
            <a:r>
              <a:rPr lang="cs-CZ" sz="3500" b="1" dirty="0" smtClean="0">
                <a:solidFill>
                  <a:schemeClr val="bg1"/>
                </a:solidFill>
                <a:latin typeface="Arial Black" panose="020B0A04020102020204" pitchFamily="34" charset="0"/>
              </a:rPr>
              <a:t> </a:t>
            </a:r>
            <a:r>
              <a:rPr lang="cs-CZ" sz="3500" b="1" dirty="0" smtClean="0">
                <a:latin typeface="Arial Black" panose="020B0A04020102020204" pitchFamily="34" charset="0"/>
              </a:rPr>
              <a:t>ruchu</a:t>
            </a:r>
            <a:r>
              <a:rPr lang="cs-CZ" sz="3500" b="1" dirty="0" smtClean="0">
                <a:solidFill>
                  <a:schemeClr val="bg1"/>
                </a:solidFill>
                <a:latin typeface="Arial Black" panose="020B0A04020102020204" pitchFamily="34" charset="0"/>
              </a:rPr>
              <a:t>  </a:t>
            </a:r>
            <a:r>
              <a:rPr lang="cs-CZ" sz="3500" b="1" dirty="0">
                <a:solidFill>
                  <a:schemeClr val="bg1"/>
                </a:solidFill>
                <a:latin typeface="Arial Black" panose="020B0A04020102020204" pitchFamily="34" charset="0"/>
              </a:rPr>
              <a:t>ruchu v </a:t>
            </a:r>
            <a:r>
              <a:rPr lang="cs-CZ" sz="3500" b="1" dirty="0" err="1" smtClean="0">
                <a:latin typeface="Arial Black" panose="020B0A04020102020204" pitchFamily="34" charset="0"/>
              </a:rPr>
              <a:t>v</a:t>
            </a:r>
            <a:r>
              <a:rPr lang="cs-CZ" sz="3500" b="1" dirty="0" smtClean="0">
                <a:latin typeface="Arial Black" panose="020B0A04020102020204" pitchFamily="34" charset="0"/>
              </a:rPr>
              <a:t> segmentu </a:t>
            </a:r>
            <a:r>
              <a:rPr lang="cs-CZ" sz="3500" b="1" dirty="0">
                <a:latin typeface="Arial Black" panose="020B0A04020102020204" pitchFamily="34" charset="0"/>
              </a:rPr>
              <a:t>gastronomi</a:t>
            </a:r>
            <a:r>
              <a:rPr lang="cs-CZ" sz="3500" b="1" dirty="0">
                <a:solidFill>
                  <a:schemeClr val="bg1"/>
                </a:solidFill>
                <a:latin typeface="Arial Black" panose="020B0A04020102020204" pitchFamily="34" charset="0"/>
              </a:rPr>
              <a:t>ckých zaří</a:t>
            </a:r>
            <a:r>
              <a:rPr lang="cs-CZ" sz="3500" b="1" dirty="0">
                <a:latin typeface="Arial Black" panose="020B0A04020102020204" pitchFamily="34" charset="0"/>
              </a:rPr>
              <a:t>zení</a:t>
            </a:r>
            <a:r>
              <a:rPr lang="cs-CZ" sz="3500" b="1" dirty="0">
                <a:solidFill>
                  <a:schemeClr val="bg1"/>
                </a:solidFill>
                <a:latin typeface="Arial Black" panose="020B0A04020102020204" pitchFamily="34" charset="0"/>
              </a:rPr>
              <a:t> </a:t>
            </a:r>
            <a:r>
              <a:rPr lang="cs-CZ" sz="3500" b="1" dirty="0">
                <a:latin typeface="Arial Black" panose="020B0A04020102020204" pitchFamily="34" charset="0"/>
              </a:rPr>
              <a:t>Moravskoslezského </a:t>
            </a:r>
            <a:r>
              <a:rPr lang="cs-CZ" sz="3500" b="1" dirty="0">
                <a:solidFill>
                  <a:schemeClr val="bg1"/>
                </a:solidFill>
                <a:latin typeface="Arial Black" panose="020B0A04020102020204" pitchFamily="34" charset="0"/>
              </a:rPr>
              <a:t>kraje</a:t>
            </a:r>
          </a:p>
        </p:txBody>
      </p:sp>
      <p:sp>
        <p:nvSpPr>
          <p:cNvPr id="3" name="Podnadpis 2">
            <a:extLst>
              <a:ext uri="{FF2B5EF4-FFF2-40B4-BE49-F238E27FC236}">
                <a16:creationId xmlns:a16="http://schemas.microsoft.com/office/drawing/2014/main" id="{77564159-2690-4105-ABE4-39D4C7225B7F}"/>
              </a:ext>
            </a:extLst>
          </p:cNvPr>
          <p:cNvSpPr>
            <a:spLocks noGrp="1"/>
          </p:cNvSpPr>
          <p:nvPr>
            <p:ph type="subTitle" idx="1"/>
          </p:nvPr>
        </p:nvSpPr>
        <p:spPr>
          <a:xfrm>
            <a:off x="699256" y="3571771"/>
            <a:ext cx="9144000" cy="1655762"/>
          </a:xfrm>
        </p:spPr>
        <p:txBody>
          <a:bodyPr/>
          <a:lstStyle/>
          <a:p>
            <a:r>
              <a:rPr lang="cs-CZ" sz="4000" b="1" dirty="0">
                <a:latin typeface="Arial Black" panose="020B0A04020102020204" pitchFamily="34" charset="0"/>
              </a:rPr>
              <a:t>SGS 1/2021</a:t>
            </a:r>
          </a:p>
          <a:p>
            <a:r>
              <a:rPr lang="cs-CZ" dirty="0"/>
              <a:t>Řešitel: Ing. Milena Botlíková, Ph.D. </a:t>
            </a:r>
          </a:p>
          <a:p>
            <a:r>
              <a:rPr lang="cs-CZ" dirty="0"/>
              <a:t>Spoluřešitel: Ing. Jana Stuchlíková, Ing. Josef Botlík</a:t>
            </a:r>
          </a:p>
        </p:txBody>
      </p:sp>
      <p:sp>
        <p:nvSpPr>
          <p:cNvPr id="7" name="Podnadpis 2">
            <a:extLst>
              <a:ext uri="{FF2B5EF4-FFF2-40B4-BE49-F238E27FC236}">
                <a16:creationId xmlns:a16="http://schemas.microsoft.com/office/drawing/2014/main" id="{3389EE1C-7678-4A20-8472-D09EEDF6548A}"/>
              </a:ext>
            </a:extLst>
          </p:cNvPr>
          <p:cNvSpPr txBox="1">
            <a:spLocks/>
          </p:cNvSpPr>
          <p:nvPr/>
        </p:nvSpPr>
        <p:spPr>
          <a:xfrm>
            <a:off x="899281" y="522753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b="1" dirty="0"/>
              <a:t>Filosoficko-přírodovědecká fakulta v Opavě </a:t>
            </a:r>
          </a:p>
          <a:p>
            <a:r>
              <a:rPr lang="cs-CZ" b="1" dirty="0"/>
              <a:t>Ústav lázeňství, gastronomie a turismu</a:t>
            </a:r>
            <a:endParaRPr lang="cs-CZ" dirty="0"/>
          </a:p>
        </p:txBody>
      </p:sp>
    </p:spTree>
    <p:extLst>
      <p:ext uri="{BB962C8B-B14F-4D97-AF65-F5344CB8AC3E}">
        <p14:creationId xmlns:p14="http://schemas.microsoft.com/office/powerpoint/2010/main" val="168058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36575"/>
            <a:ext cx="10515600" cy="959473"/>
          </a:xfrm>
        </p:spPr>
        <p:txBody>
          <a:bodyPr/>
          <a:lstStyle/>
          <a:p>
            <a:pPr algn="ctr"/>
            <a:r>
              <a:rPr lang="cs-CZ" b="1" dirty="0">
                <a:latin typeface="Arial Black" panose="020B0A04020102020204" pitchFamily="34" charset="0"/>
              </a:rPr>
              <a:t>Validace shlukování</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657350" y="242445"/>
            <a:ext cx="8768519" cy="400110"/>
          </a:xfrm>
          <a:prstGeom prst="rect">
            <a:avLst/>
          </a:prstGeom>
        </p:spPr>
        <p:txBody>
          <a:bodyPr wrap="square">
            <a:spAutoFit/>
          </a:bodyPr>
          <a:lstStyle/>
          <a:p>
            <a:r>
              <a:rPr lang="cs-CZ" sz="2000" dirty="0"/>
              <a:t>Filosoficko-přírodovědecká fakulta v Opavě Ústav lázeňství, gastronomie a turi</a:t>
            </a:r>
            <a:r>
              <a:rPr lang="cs-CZ" dirty="0"/>
              <a:t>smu</a:t>
            </a:r>
          </a:p>
        </p:txBody>
      </p:sp>
      <mc:AlternateContent xmlns:mc="http://schemas.openxmlformats.org/markup-compatibility/2006" xmlns:a14="http://schemas.microsoft.com/office/drawing/2010/main">
        <mc:Choice Requires="a14">
          <p:sp>
            <p:nvSpPr>
              <p:cNvPr id="7" name="Zástupný symbol pro obsah 6">
                <a:extLst>
                  <a:ext uri="{FF2B5EF4-FFF2-40B4-BE49-F238E27FC236}">
                    <a16:creationId xmlns:a16="http://schemas.microsoft.com/office/drawing/2014/main" id="{1462AAEC-6067-4D95-A888-B17D373A2CB0}"/>
                  </a:ext>
                </a:extLst>
              </p:cNvPr>
              <p:cNvSpPr>
                <a:spLocks noGrp="1"/>
              </p:cNvSpPr>
              <p:nvPr>
                <p:ph idx="1"/>
              </p:nvPr>
            </p:nvSpPr>
            <p:spPr>
              <a:xfrm>
                <a:off x="838200" y="1517189"/>
                <a:ext cx="10515600" cy="3629091"/>
              </a:xfrm>
            </p:spPr>
            <p:txBody>
              <a:bodyPr/>
              <a:lstStyle/>
              <a:p>
                <a:pPr marL="0" indent="0">
                  <a:buNone/>
                </a:pPr>
                <a14:m>
                  <m:oMathPara xmlns:m="http://schemas.openxmlformats.org/officeDocument/2006/math">
                    <m:oMathParaPr>
                      <m:jc m:val="center"/>
                    </m:oMathParaPr>
                    <m:oMath xmlns:m="http://schemas.openxmlformats.org/officeDocument/2006/math">
                      <m:r>
                        <a:rPr lang="en-GB" i="1" smtClean="0">
                          <a:latin typeface="Cambria Math" panose="02040503050406030204" pitchFamily="18" charset="0"/>
                        </a:rPr>
                        <m:t>𝐶𝐶</m:t>
                      </m:r>
                      <m:r>
                        <a:rPr lang="en-GB" i="1" smtClean="0">
                          <a:latin typeface="Cambria Math" panose="02040503050406030204" pitchFamily="18" charset="0"/>
                        </a:rPr>
                        <m:t>= </m:t>
                      </m:r>
                      <m:f>
                        <m:fPr>
                          <m:ctrlPr>
                            <a:rPr lang="cs-CZ" i="1">
                              <a:latin typeface="Cambria Math" panose="02040503050406030204" pitchFamily="18" charset="0"/>
                            </a:rPr>
                          </m:ctrlPr>
                        </m:fPr>
                        <m:num>
                          <m:nary>
                            <m:naryPr>
                              <m:chr m:val="∑"/>
                              <m:limLoc m:val="subSup"/>
                              <m:supHide m:val="on"/>
                              <m:ctrlPr>
                                <a:rPr lang="cs-CZ"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&lt;</m:t>
                              </m:r>
                              <m:r>
                                <a:rPr lang="en-GB" i="1">
                                  <a:latin typeface="Cambria Math" panose="02040503050406030204" pitchFamily="18" charset="0"/>
                                </a:rPr>
                                <m:t>𝑗</m:t>
                              </m:r>
                            </m:sub>
                            <m:sup/>
                            <m:e>
                              <m:d>
                                <m:dPr>
                                  <m:begChr m:val="["/>
                                  <m:endChr m:val="]"/>
                                  <m:ctrlPr>
                                    <a:rPr lang="cs-CZ" i="1">
                                      <a:latin typeface="Cambria Math" panose="02040503050406030204" pitchFamily="18" charset="0"/>
                                    </a:rPr>
                                  </m:ctrlPr>
                                </m:dPr>
                                <m:e>
                                  <m:r>
                                    <a:rPr lang="en-GB" i="1">
                                      <a:latin typeface="Cambria Math" panose="02040503050406030204" pitchFamily="18" charset="0"/>
                                    </a:rPr>
                                    <m:t>𝑥</m:t>
                                  </m:r>
                                  <m:d>
                                    <m:dPr>
                                      <m:ctrlPr>
                                        <a:rPr lang="cs-CZ"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 </m:t>
                                      </m:r>
                                      <m:r>
                                        <a:rPr lang="en-GB" i="1">
                                          <a:latin typeface="Cambria Math" panose="02040503050406030204" pitchFamily="18" charset="0"/>
                                        </a:rPr>
                                        <m:t>𝑗</m:t>
                                      </m:r>
                                    </m:e>
                                  </m:d>
                                  <m:r>
                                    <a:rPr lang="en-GB" i="1">
                                      <a:latin typeface="Cambria Math" panose="02040503050406030204" pitchFamily="18" charset="0"/>
                                    </a:rPr>
                                    <m:t>− </m:t>
                                  </m:r>
                                  <m:acc>
                                    <m:accPr>
                                      <m:chr m:val="̅"/>
                                      <m:ctrlPr>
                                        <a:rPr lang="cs-CZ" i="1">
                                          <a:latin typeface="Cambria Math" panose="02040503050406030204" pitchFamily="18" charset="0"/>
                                        </a:rPr>
                                      </m:ctrlPr>
                                    </m:accPr>
                                    <m:e>
                                      <m:r>
                                        <a:rPr lang="en-GB" i="1">
                                          <a:latin typeface="Cambria Math" panose="02040503050406030204" pitchFamily="18" charset="0"/>
                                        </a:rPr>
                                        <m:t>𝑥</m:t>
                                      </m:r>
                                    </m:e>
                                  </m:acc>
                                </m:e>
                              </m:d>
                              <m:r>
                                <a:rPr lang="en-GB" i="1">
                                  <a:latin typeface="Cambria Math" panose="02040503050406030204" pitchFamily="18" charset="0"/>
                                </a:rPr>
                                <m:t> </m:t>
                              </m:r>
                              <m:d>
                                <m:dPr>
                                  <m:begChr m:val="["/>
                                  <m:endChr m:val="]"/>
                                  <m:ctrlPr>
                                    <a:rPr lang="cs-CZ" i="1">
                                      <a:latin typeface="Cambria Math" panose="02040503050406030204" pitchFamily="18" charset="0"/>
                                    </a:rPr>
                                  </m:ctrlPr>
                                </m:dPr>
                                <m:e>
                                  <m:r>
                                    <a:rPr lang="en-GB" i="1">
                                      <a:latin typeface="Cambria Math" panose="02040503050406030204" pitchFamily="18" charset="0"/>
                                    </a:rPr>
                                    <m:t>𝑡</m:t>
                                  </m:r>
                                  <m:d>
                                    <m:dPr>
                                      <m:ctrlPr>
                                        <a:rPr lang="cs-CZ"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 </m:t>
                                      </m:r>
                                      <m:r>
                                        <a:rPr lang="en-GB" i="1">
                                          <a:latin typeface="Cambria Math" panose="02040503050406030204" pitchFamily="18" charset="0"/>
                                        </a:rPr>
                                        <m:t>𝑗</m:t>
                                      </m:r>
                                    </m:e>
                                  </m:d>
                                  <m:r>
                                    <a:rPr lang="en-GB" i="1">
                                      <a:latin typeface="Cambria Math" panose="02040503050406030204" pitchFamily="18" charset="0"/>
                                    </a:rPr>
                                    <m:t>− </m:t>
                                  </m:r>
                                  <m:acc>
                                    <m:accPr>
                                      <m:chr m:val="̅"/>
                                      <m:ctrlPr>
                                        <a:rPr lang="cs-CZ" i="1">
                                          <a:latin typeface="Cambria Math" panose="02040503050406030204" pitchFamily="18" charset="0"/>
                                        </a:rPr>
                                      </m:ctrlPr>
                                    </m:accPr>
                                    <m:e>
                                      <m:r>
                                        <a:rPr lang="en-GB" i="1">
                                          <a:latin typeface="Cambria Math" panose="02040503050406030204" pitchFamily="18" charset="0"/>
                                        </a:rPr>
                                        <m:t>𝑡</m:t>
                                      </m:r>
                                    </m:e>
                                  </m:acc>
                                </m:e>
                              </m:d>
                            </m:e>
                          </m:nary>
                        </m:num>
                        <m:den>
                          <m:nary>
                            <m:naryPr>
                              <m:chr m:val="∑"/>
                              <m:limLoc m:val="subSup"/>
                              <m:supHide m:val="on"/>
                              <m:ctrlPr>
                                <a:rPr lang="cs-CZ"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&lt;</m:t>
                              </m:r>
                              <m:r>
                                <a:rPr lang="en-GB" i="1">
                                  <a:latin typeface="Cambria Math" panose="02040503050406030204" pitchFamily="18" charset="0"/>
                                </a:rPr>
                                <m:t>𝑗</m:t>
                              </m:r>
                            </m:sub>
                            <m:sup/>
                            <m:e>
                              <m:sSup>
                                <m:sSupPr>
                                  <m:ctrlPr>
                                    <a:rPr lang="cs-CZ"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 </m:t>
                                  </m:r>
                                  <m:r>
                                    <a:rPr lang="en-GB" i="1">
                                      <a:latin typeface="Cambria Math" panose="02040503050406030204" pitchFamily="18" charset="0"/>
                                    </a:rPr>
                                    <m:t>𝑥</m:t>
                                  </m:r>
                                  <m:r>
                                    <a:rPr lang="en-GB" i="1">
                                      <a:latin typeface="Cambria Math" panose="02040503050406030204" pitchFamily="18" charset="0"/>
                                    </a:rPr>
                                    <m:t> ̅</m:t>
                                  </m:r>
                                  <m:r>
                                    <a:rPr lang="en-GB" i="1">
                                      <a:latin typeface="Cambria Math" panose="02040503050406030204" pitchFamily="18" charset="0"/>
                                    </a:rPr>
                                    <m:t> ]</m:t>
                                  </m:r>
                                </m:e>
                                <m:sup>
                                  <m:r>
                                    <a:rPr lang="en-GB" i="1">
                                      <a:latin typeface="Cambria Math" panose="02040503050406030204" pitchFamily="18" charset="0"/>
                                    </a:rPr>
                                    <m:t>2</m:t>
                                  </m:r>
                                </m:sup>
                              </m:sSup>
                            </m:e>
                          </m:nary>
                          <m:r>
                            <a:rPr lang="en-GB" i="1">
                              <a:latin typeface="Cambria Math" panose="02040503050406030204" pitchFamily="18" charset="0"/>
                            </a:rPr>
                            <m:t> </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r>
                                    <a:rPr lang="en-GB" i="1">
                                      <a:latin typeface="Cambria Math" panose="02040503050406030204" pitchFamily="18" charset="0"/>
                                    </a:rPr>
                                    <m:t>𝑡</m:t>
                                  </m:r>
                                  <m:d>
                                    <m:dPr>
                                      <m:ctrlPr>
                                        <a:rPr lang="cs-CZ" i="1">
                                          <a:latin typeface="Cambria Math" panose="02040503050406030204" pitchFamily="18" charset="0"/>
                                        </a:rPr>
                                      </m:ctrlPr>
                                    </m:dPr>
                                    <m:e>
                                      <m:r>
                                        <a:rPr lang="en-GB" i="1">
                                          <a:latin typeface="Cambria Math" panose="02040503050406030204" pitchFamily="18" charset="0"/>
                                        </a:rPr>
                                        <m:t>𝑖</m:t>
                                      </m:r>
                                      <m:r>
                                        <a:rPr lang="en-GB" i="1">
                                          <a:latin typeface="Cambria Math" panose="02040503050406030204" pitchFamily="18" charset="0"/>
                                        </a:rPr>
                                        <m:t>, </m:t>
                                      </m:r>
                                      <m:r>
                                        <a:rPr lang="en-GB" i="1">
                                          <a:latin typeface="Cambria Math" panose="02040503050406030204" pitchFamily="18" charset="0"/>
                                        </a:rPr>
                                        <m:t>𝑗</m:t>
                                      </m:r>
                                    </m:e>
                                  </m:d>
                                  <m:r>
                                    <a:rPr lang="en-GB" i="1">
                                      <a:latin typeface="Cambria Math" panose="02040503050406030204" pitchFamily="18" charset="0"/>
                                    </a:rPr>
                                    <m:t>− </m:t>
                                  </m:r>
                                  <m:acc>
                                    <m:accPr>
                                      <m:chr m:val="̅"/>
                                      <m:ctrlPr>
                                        <a:rPr lang="cs-CZ" i="1">
                                          <a:latin typeface="Cambria Math" panose="02040503050406030204" pitchFamily="18" charset="0"/>
                                        </a:rPr>
                                      </m:ctrlPr>
                                    </m:accPr>
                                    <m:e>
                                      <m:r>
                                        <a:rPr lang="en-GB" i="1">
                                          <a:latin typeface="Cambria Math" panose="02040503050406030204" pitchFamily="18" charset="0"/>
                                        </a:rPr>
                                        <m:t>𝑡</m:t>
                                      </m:r>
                                    </m:e>
                                  </m:acc>
                                </m:e>
                              </m:d>
                            </m:e>
                            <m:sup>
                              <m:r>
                                <a:rPr lang="en-GB" i="1">
                                  <a:latin typeface="Cambria Math" panose="02040503050406030204" pitchFamily="18" charset="0"/>
                                </a:rPr>
                                <m:t>2</m:t>
                              </m:r>
                            </m:sup>
                          </m:sSup>
                        </m:den>
                      </m:f>
                    </m:oMath>
                  </m:oMathPara>
                </a14:m>
                <a:endParaRPr lang="cs-CZ" dirty="0"/>
              </a:p>
              <a:p>
                <a:endParaRPr lang="cs-CZ" dirty="0"/>
              </a:p>
              <a:p>
                <a:pPr marL="0" indent="0">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m:t>
                          </m:r>
                        </m:e>
                        <m:sub>
                          <m:r>
                            <a:rPr lang="en-GB" i="1">
                              <a:latin typeface="Cambria Math" panose="02040503050406030204" pitchFamily="18" charset="0"/>
                            </a:rPr>
                            <m:t>𝐴</m:t>
                          </m:r>
                          <m:r>
                            <a:rPr lang="en-GB" i="1">
                              <a:latin typeface="Cambria Math" panose="02040503050406030204" pitchFamily="18" charset="0"/>
                            </a:rPr>
                            <m:t> </m:t>
                          </m:r>
                        </m:sub>
                      </m:sSub>
                      <m:r>
                        <a:rPr lang="en-GB" i="1">
                          <a:latin typeface="Cambria Math" panose="02040503050406030204" pitchFamily="18" charset="0"/>
                        </a:rPr>
                        <m:t>=  </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nary>
                                    <m:naryPr>
                                      <m:chr m:val="∑"/>
                                      <m:limLoc m:val="subSup"/>
                                      <m:supHide m:val="on"/>
                                      <m:ctrlPr>
                                        <a:rPr lang="cs-CZ"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&lt;</m:t>
                                      </m:r>
                                      <m:r>
                                        <a:rPr lang="en-GB" i="1">
                                          <a:latin typeface="Cambria Math" panose="02040503050406030204" pitchFamily="18" charset="0"/>
                                        </a:rPr>
                                        <m:t>𝑘</m:t>
                                      </m:r>
                                    </m:sub>
                                    <m:sup/>
                                    <m:e>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r>
                                                <a:rPr lang="en-GB" i="1">
                                                  <a:latin typeface="Cambria Math" panose="02040503050406030204" pitchFamily="18" charset="0"/>
                                                </a:rPr>
                                                <m:t>𝑑</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𝑗</m:t>
                                                      </m:r>
                                                      <m:r>
                                                        <a:rPr lang="en-GB" i="1">
                                                          <a:latin typeface="Cambria Math" panose="02040503050406030204" pitchFamily="18" charset="0"/>
                                                        </a:rPr>
                                                        <m:t>,   </m:t>
                                                      </m:r>
                                                    </m:sub>
                                                  </m:sSub>
                                                  <m:sSub>
                                                    <m:sSubPr>
                                                      <m:ctrlPr>
                                                        <a:rPr lang="cs-CZ"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𝑘</m:t>
                                                      </m:r>
                                                    </m:sub>
                                                  </m:sSub>
                                                </m:e>
                                              </m:d>
                                              <m:r>
                                                <a:rPr lang="en-GB" i="1">
                                                  <a:latin typeface="Cambria Math" panose="02040503050406030204" pitchFamily="18" charset="0"/>
                                                </a:rPr>
                                                <m:t>−</m:t>
                                              </m:r>
                                              <m:r>
                                                <a:rPr lang="en-GB" i="1">
                                                  <a:latin typeface="Cambria Math" panose="02040503050406030204" pitchFamily="18" charset="0"/>
                                                </a:rPr>
                                                <m:t>𝑑</m:t>
                                              </m:r>
                                              <m:r>
                                                <a:rPr lang="en-GB" i="1">
                                                  <a:latin typeface="Cambria Math" panose="02040503050406030204" pitchFamily="18" charset="0"/>
                                                </a:rPr>
                                                <m:t>∗</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𝑗</m:t>
                                                      </m:r>
                                                      <m:r>
                                                        <a:rPr lang="en-GB" i="1">
                                                          <a:latin typeface="Cambria Math" panose="02040503050406030204" pitchFamily="18" charset="0"/>
                                                        </a:rPr>
                                                        <m:t>,   </m:t>
                                                      </m:r>
                                                    </m:sub>
                                                  </m:sSub>
                                                  <m:sSub>
                                                    <m:sSubPr>
                                                      <m:ctrlPr>
                                                        <a:rPr lang="cs-CZ"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𝑘</m:t>
                                                      </m:r>
                                                    </m:sub>
                                                  </m:sSub>
                                                </m:e>
                                              </m:d>
                                            </m:e>
                                          </m:d>
                                        </m:e>
                                        <m:sup>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𝐴</m:t>
                                              </m:r>
                                            </m:den>
                                          </m:f>
                                        </m:sup>
                                      </m:sSup>
                                    </m:e>
                                  </m:nary>
                                </m:num>
                                <m:den>
                                  <m:nary>
                                    <m:naryPr>
                                      <m:chr m:val="∑"/>
                                      <m:limLoc m:val="subSup"/>
                                      <m:supHide m:val="on"/>
                                      <m:ctrlPr>
                                        <a:rPr lang="cs-CZ"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&lt;</m:t>
                                      </m:r>
                                      <m:r>
                                        <a:rPr lang="en-GB" i="1">
                                          <a:latin typeface="Cambria Math" panose="02040503050406030204" pitchFamily="18" charset="0"/>
                                        </a:rPr>
                                        <m:t>𝑘</m:t>
                                      </m:r>
                                    </m:sub>
                                    <m:sup/>
                                    <m:e>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en-GB" i="1">
                                                  <a:latin typeface="Cambria Math" panose="02040503050406030204" pitchFamily="18" charset="0"/>
                                                </a:rPr>
                                                <m:t>𝑑</m:t>
                                              </m:r>
                                              <m:r>
                                                <a:rPr lang="en-GB" i="1">
                                                  <a:latin typeface="Cambria Math" panose="02040503050406030204" pitchFamily="18" charset="0"/>
                                                </a:rPr>
                                                <m:t>∗</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𝑗</m:t>
                                                      </m:r>
                                                      <m:r>
                                                        <a:rPr lang="en-GB" i="1">
                                                          <a:latin typeface="Cambria Math" panose="02040503050406030204" pitchFamily="18" charset="0"/>
                                                        </a:rPr>
                                                        <m:t>,   </m:t>
                                                      </m:r>
                                                    </m:sub>
                                                  </m:sSub>
                                                  <m:sSub>
                                                    <m:sSubPr>
                                                      <m:ctrlPr>
                                                        <a:rPr lang="cs-CZ"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𝑘</m:t>
                                                      </m:r>
                                                    </m:sub>
                                                  </m:sSub>
                                                </m:e>
                                              </m:d>
                                            </m:e>
                                          </m:d>
                                        </m:e>
                                        <m:sup>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𝐴</m:t>
                                              </m:r>
                                            </m:den>
                                          </m:f>
                                        </m:sup>
                                      </m:sSup>
                                    </m:e>
                                  </m:nary>
                                </m:den>
                              </m:f>
                            </m:e>
                          </m:d>
                        </m:e>
                        <m:sup>
                          <m:r>
                            <a:rPr lang="en-GB" i="1">
                              <a:latin typeface="Cambria Math" panose="02040503050406030204" pitchFamily="18" charset="0"/>
                            </a:rPr>
                            <m:t>𝐴</m:t>
                          </m:r>
                        </m:sup>
                      </m:sSup>
                    </m:oMath>
                  </m:oMathPara>
                </a14:m>
                <a:endParaRPr lang="cs-CZ" dirty="0"/>
              </a:p>
            </p:txBody>
          </p:sp>
        </mc:Choice>
        <mc:Fallback xmlns="">
          <p:sp>
            <p:nvSpPr>
              <p:cNvPr id="7" name="Zástupný symbol pro obsah 6">
                <a:extLst>
                  <a:ext uri="{FF2B5EF4-FFF2-40B4-BE49-F238E27FC236}">
                    <a16:creationId xmlns:a16="http://schemas.microsoft.com/office/drawing/2014/main" id="{1462AAEC-6067-4D95-A888-B17D373A2CB0}"/>
                  </a:ext>
                </a:extLst>
              </p:cNvPr>
              <p:cNvSpPr>
                <a:spLocks noGrp="1" noRot="1" noChangeAspect="1" noMove="1" noResize="1" noEditPoints="1" noAdjustHandles="1" noChangeArrowheads="1" noChangeShapeType="1" noTextEdit="1"/>
              </p:cNvSpPr>
              <p:nvPr>
                <p:ph idx="1"/>
              </p:nvPr>
            </p:nvSpPr>
            <p:spPr>
              <a:xfrm>
                <a:off x="838200" y="1517189"/>
                <a:ext cx="10515600" cy="3629091"/>
              </a:xfrm>
              <a:blipFill>
                <a:blip r:embed="rId2"/>
                <a:stretch>
                  <a:fillRect/>
                </a:stretch>
              </a:blipFill>
            </p:spPr>
            <p:txBody>
              <a:bodyPr/>
              <a:lstStyle/>
              <a:p>
                <a:r>
                  <a:rPr lang="cs-CZ">
                    <a:noFill/>
                  </a:rPr>
                  <a:t> </a:t>
                </a:r>
              </a:p>
            </p:txBody>
          </p:sp>
        </mc:Fallback>
      </mc:AlternateContent>
      <p:sp>
        <p:nvSpPr>
          <p:cNvPr id="3" name="TextovéPole 2">
            <a:extLst>
              <a:ext uri="{FF2B5EF4-FFF2-40B4-BE49-F238E27FC236}">
                <a16:creationId xmlns:a16="http://schemas.microsoft.com/office/drawing/2014/main" id="{402BFB16-5D48-4C8F-969F-369456F53B60}"/>
              </a:ext>
            </a:extLst>
          </p:cNvPr>
          <p:cNvSpPr txBox="1"/>
          <p:nvPr/>
        </p:nvSpPr>
        <p:spPr>
          <a:xfrm>
            <a:off x="1074973" y="5542578"/>
            <a:ext cx="4966636" cy="461665"/>
          </a:xfrm>
          <a:prstGeom prst="rect">
            <a:avLst/>
          </a:prstGeom>
          <a:noFill/>
        </p:spPr>
        <p:txBody>
          <a:bodyPr wrap="square" rtlCol="0">
            <a:spAutoFit/>
          </a:bodyPr>
          <a:lstStyle/>
          <a:p>
            <a:r>
              <a:rPr lang="cs-CZ" sz="2400" b="1" dirty="0"/>
              <a:t>Hodnota silhuette </a:t>
            </a:r>
          </a:p>
        </p:txBody>
      </p:sp>
    </p:spTree>
    <p:extLst>
      <p:ext uri="{BB962C8B-B14F-4D97-AF65-F5344CB8AC3E}">
        <p14:creationId xmlns:p14="http://schemas.microsoft.com/office/powerpoint/2010/main" val="138151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36575"/>
            <a:ext cx="10515600" cy="959473"/>
          </a:xfrm>
        </p:spPr>
        <p:txBody>
          <a:bodyPr/>
          <a:lstStyle/>
          <a:p>
            <a:pPr algn="ctr"/>
            <a:r>
              <a:rPr lang="cs-CZ" b="1" dirty="0">
                <a:latin typeface="Arial Black" panose="020B0A04020102020204" pitchFamily="34" charset="0"/>
              </a:rPr>
              <a:t>Hypotéza </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657350" y="242445"/>
            <a:ext cx="8768519" cy="400110"/>
          </a:xfrm>
          <a:prstGeom prst="rect">
            <a:avLst/>
          </a:prstGeom>
        </p:spPr>
        <p:txBody>
          <a:bodyPr wrap="square">
            <a:spAutoFit/>
          </a:bodyPr>
          <a:lstStyle/>
          <a:p>
            <a:r>
              <a:rPr lang="cs-CZ" sz="2000" dirty="0"/>
              <a:t>Filosoficko-přírodovědecká fakulta v Opavě Ústav lázeňství, gastronomie a turi</a:t>
            </a:r>
            <a:r>
              <a:rPr lang="cs-CZ" dirty="0"/>
              <a:t>smu</a:t>
            </a:r>
          </a:p>
        </p:txBody>
      </p:sp>
      <mc:AlternateContent xmlns:mc="http://schemas.openxmlformats.org/markup-compatibility/2006" xmlns:a14="http://schemas.microsoft.com/office/drawing/2010/main">
        <mc:Choice Requires="a14">
          <p:sp>
            <p:nvSpPr>
              <p:cNvPr id="7" name="Zástupný symbol pro obsah 6">
                <a:extLst>
                  <a:ext uri="{FF2B5EF4-FFF2-40B4-BE49-F238E27FC236}">
                    <a16:creationId xmlns:a16="http://schemas.microsoft.com/office/drawing/2014/main" id="{1462AAEC-6067-4D95-A888-B17D373A2CB0}"/>
                  </a:ext>
                </a:extLst>
              </p:cNvPr>
              <p:cNvSpPr>
                <a:spLocks noGrp="1"/>
              </p:cNvSpPr>
              <p:nvPr>
                <p:ph idx="1"/>
              </p:nvPr>
            </p:nvSpPr>
            <p:spPr/>
            <p:txBody>
              <a:bodyPr/>
              <a:lstStyle/>
              <a:p>
                <a:pPr marL="0" indent="0" algn="ctr">
                  <a:buNone/>
                </a:pPr>
                <a14:m>
                  <m:oMath xmlns:m="http://schemas.openxmlformats.org/officeDocument/2006/math">
                    <m:r>
                      <a:rPr lang="cs-CZ" sz="3600" b="1" i="1" smtClean="0">
                        <a:solidFill>
                          <a:srgbClr val="C00000"/>
                        </a:solidFill>
                        <a:latin typeface="Cambria Math" panose="02040503050406030204" pitchFamily="18" charset="0"/>
                      </a:rPr>
                      <m:t>𝑯</m:t>
                    </m:r>
                    <m:r>
                      <a:rPr lang="cs-CZ" sz="3600" b="1" i="1" baseline="-25000" smtClean="0">
                        <a:solidFill>
                          <a:srgbClr val="C00000"/>
                        </a:solidFill>
                        <a:latin typeface="Cambria Math" panose="02040503050406030204" pitchFamily="18" charset="0"/>
                      </a:rPr>
                      <m:t>𝟎</m:t>
                    </m:r>
                  </m:oMath>
                </a14:m>
                <a:r>
                  <a:rPr lang="cs-CZ" sz="3600" b="1" baseline="-25000" dirty="0">
                    <a:solidFill>
                      <a:srgbClr val="C00000"/>
                    </a:solidFill>
                  </a:rPr>
                  <a:t> </a:t>
                </a:r>
              </a:p>
              <a:p>
                <a:pPr marL="0" indent="0" algn="ctr">
                  <a:buNone/>
                </a:pPr>
                <a:r>
                  <a:rPr lang="cs-CZ" dirty="0"/>
                  <a:t>jednotlivé restaurace nebudou možné zařadit do shluků tzn., že mezi jednotlivými podniky restauračního zařízení neexistují skupiny s podobnými znaky, které jsou rozdílné od jiných skupin </a:t>
                </a:r>
              </a:p>
              <a:p>
                <a:pPr marL="0" indent="0">
                  <a:buNone/>
                </a:pPr>
                <a:endParaRPr lang="cs-CZ" baseline="-25000" dirty="0"/>
              </a:p>
              <a:p>
                <a:pPr marL="0" indent="0">
                  <a:buNone/>
                </a:pPr>
                <a14:m>
                  <m:oMathPara xmlns:m="http://schemas.openxmlformats.org/officeDocument/2006/math">
                    <m:oMathParaPr>
                      <m:jc m:val="centerGroup"/>
                    </m:oMathParaPr>
                    <m:oMath xmlns:m="http://schemas.openxmlformats.org/officeDocument/2006/math">
                      <m:r>
                        <a:rPr lang="cs-CZ" sz="4000" b="1" i="1" smtClean="0">
                          <a:solidFill>
                            <a:srgbClr val="C00000"/>
                          </a:solidFill>
                          <a:latin typeface="Cambria Math" panose="02040503050406030204" pitchFamily="18" charset="0"/>
                        </a:rPr>
                        <m:t>𝑯</m:t>
                      </m:r>
                      <m:r>
                        <a:rPr lang="cs-CZ" sz="4000" b="1" i="1" baseline="-25000" smtClean="0">
                          <a:solidFill>
                            <a:srgbClr val="C00000"/>
                          </a:solidFill>
                          <a:latin typeface="Cambria Math" panose="02040503050406030204" pitchFamily="18" charset="0"/>
                        </a:rPr>
                        <m:t>𝟏</m:t>
                      </m:r>
                    </m:oMath>
                  </m:oMathPara>
                </a14:m>
                <a:endParaRPr lang="cs-CZ" sz="4000" b="1" dirty="0">
                  <a:solidFill>
                    <a:srgbClr val="C00000"/>
                  </a:solidFill>
                </a:endParaRPr>
              </a:p>
              <a:p>
                <a:pPr marL="0" indent="0" algn="ctr">
                  <a:buNone/>
                </a:pPr>
                <a:r>
                  <a:rPr lang="cs-CZ" dirty="0"/>
                  <a:t>Alternativní hypotéza k hypotéze </a:t>
                </a:r>
                <a14:m>
                  <m:oMath xmlns:m="http://schemas.openxmlformats.org/officeDocument/2006/math">
                    <m:r>
                      <a:rPr lang="cs-CZ" sz="4000" b="1" i="1" smtClean="0">
                        <a:latin typeface="Cambria Math" panose="02040503050406030204" pitchFamily="18" charset="0"/>
                      </a:rPr>
                      <m:t>𝑯</m:t>
                    </m:r>
                    <m:r>
                      <a:rPr lang="cs-CZ" sz="4000" b="1" i="1" baseline="-25000" smtClean="0">
                        <a:latin typeface="Cambria Math" panose="02040503050406030204" pitchFamily="18" charset="0"/>
                      </a:rPr>
                      <m:t>𝟎</m:t>
                    </m:r>
                  </m:oMath>
                </a14:m>
                <a:endParaRPr lang="cs-CZ" sz="4000" b="1" dirty="0"/>
              </a:p>
            </p:txBody>
          </p:sp>
        </mc:Choice>
        <mc:Fallback xmlns="">
          <p:sp>
            <p:nvSpPr>
              <p:cNvPr id="7" name="Zástupný symbol pro obsah 6">
                <a:extLst>
                  <a:ext uri="{FF2B5EF4-FFF2-40B4-BE49-F238E27FC236}">
                    <a16:creationId xmlns:a16="http://schemas.microsoft.com/office/drawing/2014/main" id="{1462AAEC-6067-4D95-A888-B17D373A2CB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94109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08000"/>
            <a:ext cx="10515600" cy="959473"/>
          </a:xfrm>
        </p:spPr>
        <p:txBody>
          <a:bodyPr>
            <a:noAutofit/>
          </a:bodyPr>
          <a:lstStyle/>
          <a:p>
            <a:pPr algn="ctr"/>
            <a:r>
              <a:rPr lang="cs-CZ" sz="3000" b="1" dirty="0">
                <a:latin typeface="Arial Black" panose="020B0A04020102020204" pitchFamily="34" charset="0"/>
              </a:rPr>
              <a:t>Informační přístupnosti restaurací v MSK </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771650" y="257711"/>
            <a:ext cx="8804943" cy="400110"/>
          </a:xfrm>
          <a:prstGeom prst="rect">
            <a:avLst/>
          </a:prstGeom>
        </p:spPr>
        <p:txBody>
          <a:bodyPr wrap="square">
            <a:spAutoFit/>
          </a:bodyPr>
          <a:lstStyle/>
          <a:p>
            <a:r>
              <a:rPr lang="cs-CZ" sz="2000" dirty="0"/>
              <a:t>Filosoficko-přírodovědecká fakulta v Opavě Ústav lázeňství, gastronomie a turismu</a:t>
            </a:r>
          </a:p>
        </p:txBody>
      </p:sp>
      <p:graphicFrame>
        <p:nvGraphicFramePr>
          <p:cNvPr id="8" name="Tabulka 7">
            <a:extLst>
              <a:ext uri="{FF2B5EF4-FFF2-40B4-BE49-F238E27FC236}">
                <a16:creationId xmlns:a16="http://schemas.microsoft.com/office/drawing/2014/main" id="{84E3429B-893A-4887-A641-78EEBCA73553}"/>
              </a:ext>
            </a:extLst>
          </p:cNvPr>
          <p:cNvGraphicFramePr>
            <a:graphicFrameLocks noGrp="1"/>
          </p:cNvGraphicFramePr>
          <p:nvPr>
            <p:extLst>
              <p:ext uri="{D42A27DB-BD31-4B8C-83A1-F6EECF244321}">
                <p14:modId xmlns:p14="http://schemas.microsoft.com/office/powerpoint/2010/main" val="3101225009"/>
              </p:ext>
            </p:extLst>
          </p:nvPr>
        </p:nvGraphicFramePr>
        <p:xfrm>
          <a:off x="1694046" y="1578544"/>
          <a:ext cx="8085221" cy="3368840"/>
        </p:xfrm>
        <a:graphic>
          <a:graphicData uri="http://schemas.openxmlformats.org/drawingml/2006/table">
            <a:tbl>
              <a:tblPr firstRow="1" firstCol="1" bandRow="1">
                <a:tableStyleId>{AF606853-7671-496A-8E4F-DF71F8EC918B}</a:tableStyleId>
              </a:tblPr>
              <a:tblGrid>
                <a:gridCol w="1232034">
                  <a:extLst>
                    <a:ext uri="{9D8B030D-6E8A-4147-A177-3AD203B41FA5}">
                      <a16:colId xmlns:a16="http://schemas.microsoft.com/office/drawing/2014/main" val="1697805146"/>
                    </a:ext>
                  </a:extLst>
                </a:gridCol>
                <a:gridCol w="657222">
                  <a:extLst>
                    <a:ext uri="{9D8B030D-6E8A-4147-A177-3AD203B41FA5}">
                      <a16:colId xmlns:a16="http://schemas.microsoft.com/office/drawing/2014/main" val="1830372603"/>
                    </a:ext>
                  </a:extLst>
                </a:gridCol>
                <a:gridCol w="1096056">
                  <a:extLst>
                    <a:ext uri="{9D8B030D-6E8A-4147-A177-3AD203B41FA5}">
                      <a16:colId xmlns:a16="http://schemas.microsoft.com/office/drawing/2014/main" val="4252839447"/>
                    </a:ext>
                  </a:extLst>
                </a:gridCol>
                <a:gridCol w="939220">
                  <a:extLst>
                    <a:ext uri="{9D8B030D-6E8A-4147-A177-3AD203B41FA5}">
                      <a16:colId xmlns:a16="http://schemas.microsoft.com/office/drawing/2014/main" val="1988524034"/>
                    </a:ext>
                  </a:extLst>
                </a:gridCol>
                <a:gridCol w="1146533">
                  <a:extLst>
                    <a:ext uri="{9D8B030D-6E8A-4147-A177-3AD203B41FA5}">
                      <a16:colId xmlns:a16="http://schemas.microsoft.com/office/drawing/2014/main" val="1578545054"/>
                    </a:ext>
                  </a:extLst>
                </a:gridCol>
                <a:gridCol w="1087043">
                  <a:extLst>
                    <a:ext uri="{9D8B030D-6E8A-4147-A177-3AD203B41FA5}">
                      <a16:colId xmlns:a16="http://schemas.microsoft.com/office/drawing/2014/main" val="935193923"/>
                    </a:ext>
                  </a:extLst>
                </a:gridCol>
                <a:gridCol w="781707">
                  <a:extLst>
                    <a:ext uri="{9D8B030D-6E8A-4147-A177-3AD203B41FA5}">
                      <a16:colId xmlns:a16="http://schemas.microsoft.com/office/drawing/2014/main" val="750034291"/>
                    </a:ext>
                  </a:extLst>
                </a:gridCol>
                <a:gridCol w="1145406">
                  <a:extLst>
                    <a:ext uri="{9D8B030D-6E8A-4147-A177-3AD203B41FA5}">
                      <a16:colId xmlns:a16="http://schemas.microsoft.com/office/drawing/2014/main" val="1608935653"/>
                    </a:ext>
                  </a:extLst>
                </a:gridCol>
              </a:tblGrid>
              <a:tr h="698222">
                <a:tc>
                  <a:txBody>
                    <a:bodyPr/>
                    <a:lstStyle/>
                    <a:p>
                      <a:pPr algn="l"/>
                      <a:r>
                        <a:rPr lang="cs-CZ" sz="2000" dirty="0">
                          <a:effectLst/>
                        </a:rPr>
                        <a:t>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cs-CZ" sz="2000" dirty="0">
                          <a:effectLst/>
                          <a:latin typeface="Arial Black" panose="020B0A04020102020204" pitchFamily="34" charset="0"/>
                        </a:rPr>
                        <a:t> Q1</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cs-CZ" sz="2000" dirty="0">
                          <a:effectLst/>
                          <a:latin typeface="Arial Black" panose="020B0A04020102020204" pitchFamily="34" charset="0"/>
                        </a:rPr>
                        <a:t> Q2</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cs-CZ" sz="2000" dirty="0">
                          <a:effectLst/>
                          <a:latin typeface="Arial Black" panose="020B0A04020102020204" pitchFamily="34" charset="0"/>
                        </a:rPr>
                        <a:t> Q3</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cs-CZ" sz="2000" dirty="0">
                          <a:effectLst/>
                          <a:latin typeface="Arial Black" panose="020B0A04020102020204" pitchFamily="34" charset="0"/>
                        </a:rPr>
                        <a:t>Q4</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cs-CZ" sz="2000" dirty="0">
                          <a:effectLst/>
                          <a:latin typeface="Arial Black" panose="020B0A04020102020204" pitchFamily="34" charset="0"/>
                        </a:rPr>
                        <a:t> Q5</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cs-CZ" sz="2000" dirty="0">
                          <a:effectLst/>
                          <a:latin typeface="Arial Black" panose="020B0A04020102020204" pitchFamily="34" charset="0"/>
                        </a:rPr>
                        <a:t>Q6</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cs-CZ" sz="2000" dirty="0">
                          <a:effectLst/>
                          <a:latin typeface="Arial Black" panose="020B0A04020102020204" pitchFamily="34" charset="0"/>
                        </a:rPr>
                        <a:t>Total</a:t>
                      </a:r>
                      <a:endParaRPr lang="cs-CZ" sz="20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1156081"/>
                  </a:ext>
                </a:extLst>
              </a:tr>
              <a:tr h="445103">
                <a:tc>
                  <a:txBody>
                    <a:bodyPr/>
                    <a:lstStyle/>
                    <a:p>
                      <a:pPr algn="l"/>
                      <a:r>
                        <a:rPr lang="cs-CZ" sz="2000">
                          <a:effectLst/>
                        </a:rPr>
                        <a:t>Bruntál</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88,0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56,0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24,0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8,0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12,0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52,0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100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7079256"/>
                  </a:ext>
                </a:extLst>
              </a:tr>
              <a:tr h="445103">
                <a:tc>
                  <a:txBody>
                    <a:bodyPr/>
                    <a:lstStyle/>
                    <a:p>
                      <a:pPr algn="l"/>
                      <a:r>
                        <a:rPr lang="cs-CZ" sz="2000">
                          <a:effectLst/>
                        </a:rPr>
                        <a:t>F-M</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84,3</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31,4</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15,7</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33,3</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19,6</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62,7</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100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9171363"/>
                  </a:ext>
                </a:extLst>
              </a:tr>
              <a:tr h="445103">
                <a:tc>
                  <a:txBody>
                    <a:bodyPr/>
                    <a:lstStyle/>
                    <a:p>
                      <a:pPr algn="l"/>
                      <a:r>
                        <a:rPr lang="cs-CZ" sz="2000">
                          <a:effectLst/>
                        </a:rPr>
                        <a:t>Karviná</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95,8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45,8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20,8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14,6</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16,7</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56,3</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100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275622"/>
                  </a:ext>
                </a:extLst>
              </a:tr>
              <a:tr h="445103">
                <a:tc>
                  <a:txBody>
                    <a:bodyPr/>
                    <a:lstStyle/>
                    <a:p>
                      <a:pPr algn="l"/>
                      <a:r>
                        <a:rPr lang="cs-CZ" sz="2000">
                          <a:effectLst/>
                        </a:rPr>
                        <a:t>NJ</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91,7</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33,3</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13,9</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25,0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19,4</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55,6</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100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015880"/>
                  </a:ext>
                </a:extLst>
              </a:tr>
              <a:tr h="445103">
                <a:tc>
                  <a:txBody>
                    <a:bodyPr/>
                    <a:lstStyle/>
                    <a:p>
                      <a:pPr algn="l"/>
                      <a:r>
                        <a:rPr lang="cs-CZ" sz="2000">
                          <a:effectLst/>
                        </a:rPr>
                        <a:t>Opava</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91,7</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30,6</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25,0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22,2</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55,6</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100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0383008"/>
                  </a:ext>
                </a:extLst>
              </a:tr>
              <a:tr h="445103">
                <a:tc>
                  <a:txBody>
                    <a:bodyPr/>
                    <a:lstStyle/>
                    <a:p>
                      <a:pPr algn="l"/>
                      <a:r>
                        <a:rPr lang="cs-CZ" sz="2000">
                          <a:effectLst/>
                        </a:rPr>
                        <a:t>Ostrava</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95,0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37,5</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18,8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28,8</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25,0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a:effectLst/>
                        </a:rPr>
                        <a:t>65,0</a:t>
                      </a:r>
                      <a:endParaRPr lang="cs-CZ"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r>
                        <a:rPr lang="cs-CZ" sz="2000" dirty="0">
                          <a:effectLst/>
                        </a:rPr>
                        <a:t>100</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5805958"/>
                  </a:ext>
                </a:extLst>
              </a:tr>
            </a:tbl>
          </a:graphicData>
        </a:graphic>
      </p:graphicFrame>
      <p:sp>
        <p:nvSpPr>
          <p:cNvPr id="9" name="TextovéPole 8">
            <a:extLst>
              <a:ext uri="{FF2B5EF4-FFF2-40B4-BE49-F238E27FC236}">
                <a16:creationId xmlns:a16="http://schemas.microsoft.com/office/drawing/2014/main" id="{B402F7AF-340B-42B9-AE8F-FCA81AC91202}"/>
              </a:ext>
            </a:extLst>
          </p:cNvPr>
          <p:cNvSpPr txBox="1"/>
          <p:nvPr/>
        </p:nvSpPr>
        <p:spPr>
          <a:xfrm>
            <a:off x="5033527" y="5454118"/>
            <a:ext cx="2281187" cy="584775"/>
          </a:xfrm>
          <a:prstGeom prst="rect">
            <a:avLst/>
          </a:prstGeom>
          <a:noFill/>
        </p:spPr>
        <p:txBody>
          <a:bodyPr wrap="square" rtlCol="0">
            <a:spAutoFit/>
          </a:bodyPr>
          <a:lstStyle/>
          <a:p>
            <a:r>
              <a:rPr lang="cs-CZ" sz="3200" b="1" dirty="0"/>
              <a:t>Data v %</a:t>
            </a:r>
          </a:p>
        </p:txBody>
      </p:sp>
    </p:spTree>
    <p:extLst>
      <p:ext uri="{BB962C8B-B14F-4D97-AF65-F5344CB8AC3E}">
        <p14:creationId xmlns:p14="http://schemas.microsoft.com/office/powerpoint/2010/main" val="18496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08000"/>
            <a:ext cx="10515600" cy="959473"/>
          </a:xfrm>
        </p:spPr>
        <p:txBody>
          <a:bodyPr>
            <a:noAutofit/>
          </a:bodyPr>
          <a:lstStyle/>
          <a:p>
            <a:pPr algn="ctr"/>
            <a:r>
              <a:rPr lang="cs-CZ" sz="3000" b="1" dirty="0">
                <a:latin typeface="Arial Black" panose="020B0A04020102020204" pitchFamily="34" charset="0"/>
              </a:rPr>
              <a:t>Informační přístupnosti restaurací v MSK </a:t>
            </a:r>
          </a:p>
        </p:txBody>
      </p:sp>
      <p:graphicFrame>
        <p:nvGraphicFramePr>
          <p:cNvPr id="7" name="Zástupný symbol pro obsah 6">
            <a:extLst>
              <a:ext uri="{FF2B5EF4-FFF2-40B4-BE49-F238E27FC236}">
                <a16:creationId xmlns:a16="http://schemas.microsoft.com/office/drawing/2014/main" id="{09C0E9A6-B777-47D6-9EB7-CD8904B052C6}"/>
              </a:ext>
            </a:extLst>
          </p:cNvPr>
          <p:cNvGraphicFramePr>
            <a:graphicFrameLocks noGrp="1"/>
          </p:cNvGraphicFramePr>
          <p:nvPr>
            <p:ph idx="1"/>
          </p:nvPr>
        </p:nvGraphicFramePr>
        <p:xfrm>
          <a:off x="838200" y="1231979"/>
          <a:ext cx="10267947" cy="5118021"/>
        </p:xfrm>
        <a:graphic>
          <a:graphicData uri="http://schemas.openxmlformats.org/drawingml/2006/table">
            <a:tbl>
              <a:tblPr firstRow="1" firstCol="1" bandRow="1">
                <a:tableStyleId>{AF606853-7671-496A-8E4F-DF71F8EC918B}</a:tableStyleId>
              </a:tblPr>
              <a:tblGrid>
                <a:gridCol w="1327242">
                  <a:extLst>
                    <a:ext uri="{9D8B030D-6E8A-4147-A177-3AD203B41FA5}">
                      <a16:colId xmlns:a16="http://schemas.microsoft.com/office/drawing/2014/main" val="1652442756"/>
                    </a:ext>
                  </a:extLst>
                </a:gridCol>
                <a:gridCol w="1282608">
                  <a:extLst>
                    <a:ext uri="{9D8B030D-6E8A-4147-A177-3AD203B41FA5}">
                      <a16:colId xmlns:a16="http://schemas.microsoft.com/office/drawing/2014/main" val="367834137"/>
                    </a:ext>
                  </a:extLst>
                </a:gridCol>
                <a:gridCol w="952569">
                  <a:extLst>
                    <a:ext uri="{9D8B030D-6E8A-4147-A177-3AD203B41FA5}">
                      <a16:colId xmlns:a16="http://schemas.microsoft.com/office/drawing/2014/main" val="2281118411"/>
                    </a:ext>
                  </a:extLst>
                </a:gridCol>
                <a:gridCol w="847656">
                  <a:extLst>
                    <a:ext uri="{9D8B030D-6E8A-4147-A177-3AD203B41FA5}">
                      <a16:colId xmlns:a16="http://schemas.microsoft.com/office/drawing/2014/main" val="4173491172"/>
                    </a:ext>
                  </a:extLst>
                </a:gridCol>
                <a:gridCol w="1387520">
                  <a:extLst>
                    <a:ext uri="{9D8B030D-6E8A-4147-A177-3AD203B41FA5}">
                      <a16:colId xmlns:a16="http://schemas.microsoft.com/office/drawing/2014/main" val="3747685994"/>
                    </a:ext>
                  </a:extLst>
                </a:gridCol>
                <a:gridCol w="955630">
                  <a:extLst>
                    <a:ext uri="{9D8B030D-6E8A-4147-A177-3AD203B41FA5}">
                      <a16:colId xmlns:a16="http://schemas.microsoft.com/office/drawing/2014/main" val="2938747946"/>
                    </a:ext>
                  </a:extLst>
                </a:gridCol>
                <a:gridCol w="1279546">
                  <a:extLst>
                    <a:ext uri="{9D8B030D-6E8A-4147-A177-3AD203B41FA5}">
                      <a16:colId xmlns:a16="http://schemas.microsoft.com/office/drawing/2014/main" val="2280889153"/>
                    </a:ext>
                  </a:extLst>
                </a:gridCol>
                <a:gridCol w="1006454">
                  <a:extLst>
                    <a:ext uri="{9D8B030D-6E8A-4147-A177-3AD203B41FA5}">
                      <a16:colId xmlns:a16="http://schemas.microsoft.com/office/drawing/2014/main" val="2341887194"/>
                    </a:ext>
                  </a:extLst>
                </a:gridCol>
                <a:gridCol w="1228722">
                  <a:extLst>
                    <a:ext uri="{9D8B030D-6E8A-4147-A177-3AD203B41FA5}">
                      <a16:colId xmlns:a16="http://schemas.microsoft.com/office/drawing/2014/main" val="3894463574"/>
                    </a:ext>
                  </a:extLst>
                </a:gridCol>
              </a:tblGrid>
              <a:tr h="339923">
                <a:tc>
                  <a:txBody>
                    <a:bodyPr/>
                    <a:lstStyle/>
                    <a:p>
                      <a:pPr algn="just">
                        <a:spcAft>
                          <a:spcPts val="0"/>
                        </a:spcAft>
                      </a:pPr>
                      <a:r>
                        <a:rPr lang="en-GB"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r>
                        <a:rPr lang="en-US" sz="2800" dirty="0">
                          <a:effectLst/>
                        </a:rPr>
                        <a:t>Q3</a:t>
                      </a:r>
                      <a:endParaRPr lang="cs-CZ" dirty="0"/>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a:r>
                        <a:rPr lang="en-US" sz="2800" dirty="0">
                          <a:effectLst/>
                        </a:rPr>
                        <a:t>Q4</a:t>
                      </a:r>
                      <a:endParaRPr lang="cs-CZ" dirty="0"/>
                    </a:p>
                  </a:txBody>
                  <a:tcPr marL="68580" marR="68580" marT="0" marB="0"/>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19813898"/>
                  </a:ext>
                </a:extLst>
              </a:tr>
              <a:tr h="339923">
                <a:tc>
                  <a:txBody>
                    <a:bodyPr/>
                    <a:lstStyle/>
                    <a:p>
                      <a:pPr algn="just">
                        <a:spcAft>
                          <a:spcPts val="0"/>
                        </a:spcAft>
                      </a:pPr>
                      <a:r>
                        <a:rPr lang="en-GB"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r>
                        <a:rPr lang="en-US" sz="2000" b="1" dirty="0">
                          <a:effectLst/>
                        </a:rPr>
                        <a:t>recommendation</a:t>
                      </a:r>
                      <a:endParaRPr lang="cs-CZ" sz="2000" b="1" dirty="0"/>
                    </a:p>
                  </a:txBody>
                  <a:tcPr marL="68580" marR="68580" marT="0" marB="0"/>
                </a:tc>
                <a:tc hMerge="1">
                  <a:txBody>
                    <a:bodyPr/>
                    <a:lstStyle/>
                    <a:p>
                      <a:endParaRPr lang="cs-CZ"/>
                    </a:p>
                  </a:txBody>
                  <a:tcPr/>
                </a:tc>
                <a:tc gridSpan="2">
                  <a:txBody>
                    <a:bodyPr/>
                    <a:lstStyle/>
                    <a:p>
                      <a:pPr algn="ctr"/>
                      <a:r>
                        <a:rPr lang="en-US" sz="2000" b="1" dirty="0">
                          <a:effectLst/>
                        </a:rPr>
                        <a:t>serious</a:t>
                      </a:r>
                      <a:endParaRPr lang="cs-CZ" b="1" dirty="0"/>
                    </a:p>
                  </a:txBody>
                  <a:tcPr marL="68580" marR="68580" marT="0" marB="0"/>
                </a:tc>
                <a:tc hMerge="1">
                  <a:txBody>
                    <a:bodyPr/>
                    <a:lstStyle/>
                    <a:p>
                      <a:endParaRPr lang="cs-CZ"/>
                    </a:p>
                  </a:txBody>
                  <a:tcPr/>
                </a:tc>
                <a:tc gridSpan="2">
                  <a:txBody>
                    <a:bodyPr/>
                    <a:lstStyle/>
                    <a:p>
                      <a:pPr algn="ctr"/>
                      <a:r>
                        <a:rPr lang="en-US" sz="2000" b="1" dirty="0">
                          <a:effectLst/>
                        </a:rPr>
                        <a:t>recommendation</a:t>
                      </a:r>
                      <a:endParaRPr lang="cs-CZ" b="1" dirty="0"/>
                    </a:p>
                  </a:txBody>
                  <a:tcPr marL="68580" marR="68580" marT="0" marB="0"/>
                </a:tc>
                <a:tc hMerge="1">
                  <a:txBody>
                    <a:bodyPr/>
                    <a:lstStyle/>
                    <a:p>
                      <a:endParaRPr lang="cs-CZ"/>
                    </a:p>
                  </a:txBody>
                  <a:tcPr/>
                </a:tc>
                <a:tc gridSpan="2">
                  <a:txBody>
                    <a:bodyPr/>
                    <a:lstStyle/>
                    <a:p>
                      <a:pPr algn="ctr"/>
                      <a:r>
                        <a:rPr lang="en-US" sz="2000" b="1" dirty="0">
                          <a:effectLst/>
                        </a:rPr>
                        <a:t>serious</a:t>
                      </a:r>
                      <a:endParaRPr lang="cs-CZ" b="1" dirty="0"/>
                    </a:p>
                  </a:txBody>
                  <a:tcPr marL="68580" marR="68580" marT="0" marB="0"/>
                </a:tc>
                <a:tc hMerge="1">
                  <a:txBody>
                    <a:bodyPr/>
                    <a:lstStyle/>
                    <a:p>
                      <a:endParaRPr lang="cs-CZ"/>
                    </a:p>
                  </a:txBody>
                  <a:tcPr/>
                </a:tc>
                <a:extLst>
                  <a:ext uri="{0D108BD9-81ED-4DB2-BD59-A6C34878D82A}">
                    <a16:rowId xmlns:a16="http://schemas.microsoft.com/office/drawing/2014/main" val="4036910582"/>
                  </a:ext>
                </a:extLst>
              </a:tr>
              <a:tr h="518160">
                <a:tc>
                  <a:txBody>
                    <a:bodyPr/>
                    <a:lstStyle/>
                    <a:p>
                      <a:pPr algn="just">
                        <a:spcAft>
                          <a:spcPts val="0"/>
                        </a:spcAft>
                      </a:pPr>
                      <a:r>
                        <a:rPr lang="en-GB"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3200" b="1" dirty="0">
                          <a:solidFill>
                            <a:srgbClr val="FFFF00"/>
                          </a:solidFill>
                          <a:effectLst/>
                        </a:rPr>
                        <a:t>Abs.</a:t>
                      </a:r>
                      <a:endParaRPr lang="cs-CZ"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Abs.</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Abs.</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Abs.</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2800" b="1" dirty="0">
                          <a:solidFill>
                            <a:srgbClr val="FFFF00"/>
                          </a:solidFill>
                          <a:effectLst/>
                        </a:rPr>
                        <a:t>%</a:t>
                      </a:r>
                      <a:endParaRPr lang="cs-CZ"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410735"/>
                  </a:ext>
                </a:extLst>
              </a:tr>
              <a:tr h="339923">
                <a:tc>
                  <a:txBody>
                    <a:bodyPr/>
                    <a:lstStyle/>
                    <a:p>
                      <a:pPr algn="l">
                        <a:spcAft>
                          <a:spcPts val="0"/>
                        </a:spcAft>
                      </a:pPr>
                      <a:r>
                        <a:rPr lang="en-US" sz="2800">
                          <a:effectLst/>
                        </a:rPr>
                        <a:t>Bruntál</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6</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13,95</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2</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3,13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5220310"/>
                  </a:ext>
                </a:extLst>
              </a:tr>
              <a:tr h="679847">
                <a:tc>
                  <a:txBody>
                    <a:bodyPr/>
                    <a:lstStyle/>
                    <a:p>
                      <a:pPr algn="l">
                        <a:spcAft>
                          <a:spcPts val="0"/>
                        </a:spcAft>
                      </a:pPr>
                      <a:r>
                        <a:rPr lang="en-US" sz="2800">
                          <a:effectLst/>
                        </a:rPr>
                        <a:t>F-M</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8</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16,60</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17</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26,56</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754937"/>
                  </a:ext>
                </a:extLst>
              </a:tr>
              <a:tr h="339923">
                <a:tc>
                  <a:txBody>
                    <a:bodyPr/>
                    <a:lstStyle/>
                    <a:p>
                      <a:pPr algn="l">
                        <a:spcAft>
                          <a:spcPts val="0"/>
                        </a:spcAft>
                      </a:pPr>
                      <a:r>
                        <a:rPr lang="en-US" sz="2800">
                          <a:effectLst/>
                        </a:rPr>
                        <a:t>Karviná</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50</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9</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20,93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7</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10,94</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9945425"/>
                  </a:ext>
                </a:extLst>
              </a:tr>
              <a:tr h="339923">
                <a:tc>
                  <a:txBody>
                    <a:bodyPr/>
                    <a:lstStyle/>
                    <a:p>
                      <a:pPr algn="l">
                        <a:spcAft>
                          <a:spcPts val="0"/>
                        </a:spcAft>
                      </a:pPr>
                      <a:r>
                        <a:rPr lang="en-US" sz="2800">
                          <a:effectLst/>
                        </a:rPr>
                        <a:t>NJ</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5</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11,63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9</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14,06</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93951936"/>
                  </a:ext>
                </a:extLst>
              </a:tr>
              <a:tr h="339923">
                <a:tc>
                  <a:txBody>
                    <a:bodyPr/>
                    <a:lstStyle/>
                    <a:p>
                      <a:pPr algn="l">
                        <a:spcAft>
                          <a:spcPts val="0"/>
                        </a:spcAft>
                      </a:pPr>
                      <a:r>
                        <a:rPr lang="en-US" sz="2800">
                          <a:effectLst/>
                        </a:rPr>
                        <a:t>Opava</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2,33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2</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66,67</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7</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10,94</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1917513"/>
                  </a:ext>
                </a:extLst>
              </a:tr>
              <a:tr h="679847">
                <a:tc>
                  <a:txBody>
                    <a:bodyPr/>
                    <a:lstStyle/>
                    <a:p>
                      <a:pPr algn="l">
                        <a:spcAft>
                          <a:spcPts val="0"/>
                        </a:spcAft>
                      </a:pPr>
                      <a:r>
                        <a:rPr lang="en-US" sz="2800">
                          <a:effectLst/>
                        </a:rPr>
                        <a:t>Ostrava</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50</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14</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32,56</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1</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33,33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22</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34,38</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9149617"/>
                  </a:ext>
                </a:extLst>
              </a:tr>
              <a:tr h="679847">
                <a:tc>
                  <a:txBody>
                    <a:bodyPr/>
                    <a:lstStyle/>
                    <a:p>
                      <a:pPr algn="l">
                        <a:spcAft>
                          <a:spcPts val="0"/>
                        </a:spcAft>
                      </a:pPr>
                      <a:r>
                        <a:rPr lang="en-US" sz="2800">
                          <a:effectLst/>
                        </a:rPr>
                        <a:t>Total</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2</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43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3</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a:effectLst/>
                        </a:rPr>
                        <a:t> </a:t>
                      </a:r>
                      <a:endParaRPr lang="cs-CZ"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64</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2800" dirty="0">
                          <a:effectLst/>
                        </a:rPr>
                        <a:t>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0141493"/>
                  </a:ext>
                </a:extLst>
              </a:tr>
            </a:tbl>
          </a:graphicData>
        </a:graphic>
      </p:graphicFrame>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771650" y="257711"/>
            <a:ext cx="8804943" cy="400110"/>
          </a:xfrm>
          <a:prstGeom prst="rect">
            <a:avLst/>
          </a:prstGeom>
        </p:spPr>
        <p:txBody>
          <a:bodyPr wrap="square">
            <a:spAutoFit/>
          </a:bodyPr>
          <a:lstStyle/>
          <a:p>
            <a:r>
              <a:rPr lang="cs-CZ" sz="2000" dirty="0"/>
              <a:t>Filosoficko-přírodovědecká fakulta v Opavě Ústav lázeňství, gastronomie a turismu</a:t>
            </a:r>
          </a:p>
        </p:txBody>
      </p:sp>
    </p:spTree>
    <p:extLst>
      <p:ext uri="{BB962C8B-B14F-4D97-AF65-F5344CB8AC3E}">
        <p14:creationId xmlns:p14="http://schemas.microsoft.com/office/powerpoint/2010/main" val="308311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642555"/>
            <a:ext cx="10515600" cy="959473"/>
          </a:xfrm>
        </p:spPr>
        <p:txBody>
          <a:bodyPr>
            <a:normAutofit fontScale="90000"/>
          </a:bodyPr>
          <a:lstStyle/>
          <a:p>
            <a:pPr algn="ctr"/>
            <a:r>
              <a:rPr lang="cs-CZ" sz="4400" b="1" dirty="0">
                <a:latin typeface="Arial Black" panose="020B0A04020102020204" pitchFamily="34" charset="0"/>
              </a:rPr>
              <a:t>Informační přístupnosti restaurací v MSK </a:t>
            </a:r>
            <a:endParaRPr lang="cs-CZ" b="1" dirty="0">
              <a:latin typeface="Arial Black" panose="020B0A04020102020204" pitchFamily="34" charset="0"/>
            </a:endParaRP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657350" y="242445"/>
            <a:ext cx="8768519" cy="400110"/>
          </a:xfrm>
          <a:prstGeom prst="rect">
            <a:avLst/>
          </a:prstGeom>
        </p:spPr>
        <p:txBody>
          <a:bodyPr wrap="square">
            <a:spAutoFit/>
          </a:bodyPr>
          <a:lstStyle/>
          <a:p>
            <a:r>
              <a:rPr lang="cs-CZ" sz="2000" dirty="0"/>
              <a:t>Filosoficko-přírodovědecká fakulta v Opavě Ústav lázeňství, gastronomie a turi</a:t>
            </a:r>
            <a:r>
              <a:rPr lang="cs-CZ" dirty="0"/>
              <a:t>smu</a:t>
            </a:r>
          </a:p>
        </p:txBody>
      </p:sp>
      <p:sp>
        <p:nvSpPr>
          <p:cNvPr id="7" name="Zástupný symbol pro obsah 6">
            <a:extLst>
              <a:ext uri="{FF2B5EF4-FFF2-40B4-BE49-F238E27FC236}">
                <a16:creationId xmlns:a16="http://schemas.microsoft.com/office/drawing/2014/main" id="{1462AAEC-6067-4D95-A888-B17D373A2CB0}"/>
              </a:ext>
            </a:extLst>
          </p:cNvPr>
          <p:cNvSpPr>
            <a:spLocks noGrp="1"/>
          </p:cNvSpPr>
          <p:nvPr>
            <p:ph idx="1"/>
          </p:nvPr>
        </p:nvSpPr>
        <p:spPr/>
        <p:txBody>
          <a:bodyPr/>
          <a:lstStyle/>
          <a:p>
            <a:endParaRPr lang="cs-CZ" dirty="0"/>
          </a:p>
          <a:p>
            <a:pPr marL="0" indent="0">
              <a:buNone/>
            </a:pPr>
            <a:endParaRPr lang="cs-CZ" dirty="0"/>
          </a:p>
        </p:txBody>
      </p:sp>
      <p:graphicFrame>
        <p:nvGraphicFramePr>
          <p:cNvPr id="8" name="Tabulka 7">
            <a:extLst>
              <a:ext uri="{FF2B5EF4-FFF2-40B4-BE49-F238E27FC236}">
                <a16:creationId xmlns:a16="http://schemas.microsoft.com/office/drawing/2014/main" id="{25BD4AA0-664A-41D1-859B-46C3CD8CA5CD}"/>
              </a:ext>
            </a:extLst>
          </p:cNvPr>
          <p:cNvGraphicFramePr>
            <a:graphicFrameLocks noGrp="1"/>
          </p:cNvGraphicFramePr>
          <p:nvPr>
            <p:extLst>
              <p:ext uri="{D42A27DB-BD31-4B8C-83A1-F6EECF244321}">
                <p14:modId xmlns:p14="http://schemas.microsoft.com/office/powerpoint/2010/main" val="3512434889"/>
              </p:ext>
            </p:extLst>
          </p:nvPr>
        </p:nvGraphicFramePr>
        <p:xfrm>
          <a:off x="838200" y="2431119"/>
          <a:ext cx="10515603" cy="3048000"/>
        </p:xfrm>
        <a:graphic>
          <a:graphicData uri="http://schemas.openxmlformats.org/drawingml/2006/table">
            <a:tbl>
              <a:tblPr firstRow="1" firstCol="1" bandRow="1">
                <a:tableStyleId>{AF606853-7671-496A-8E4F-DF71F8EC918B}</a:tableStyleId>
              </a:tblPr>
              <a:tblGrid>
                <a:gridCol w="1502229">
                  <a:extLst>
                    <a:ext uri="{9D8B030D-6E8A-4147-A177-3AD203B41FA5}">
                      <a16:colId xmlns:a16="http://schemas.microsoft.com/office/drawing/2014/main" val="3375880735"/>
                    </a:ext>
                  </a:extLst>
                </a:gridCol>
                <a:gridCol w="1502229">
                  <a:extLst>
                    <a:ext uri="{9D8B030D-6E8A-4147-A177-3AD203B41FA5}">
                      <a16:colId xmlns:a16="http://schemas.microsoft.com/office/drawing/2014/main" val="3337437136"/>
                    </a:ext>
                  </a:extLst>
                </a:gridCol>
                <a:gridCol w="1502229">
                  <a:extLst>
                    <a:ext uri="{9D8B030D-6E8A-4147-A177-3AD203B41FA5}">
                      <a16:colId xmlns:a16="http://schemas.microsoft.com/office/drawing/2014/main" val="1788741912"/>
                    </a:ext>
                  </a:extLst>
                </a:gridCol>
                <a:gridCol w="1502229">
                  <a:extLst>
                    <a:ext uri="{9D8B030D-6E8A-4147-A177-3AD203B41FA5}">
                      <a16:colId xmlns:a16="http://schemas.microsoft.com/office/drawing/2014/main" val="1912444306"/>
                    </a:ext>
                  </a:extLst>
                </a:gridCol>
                <a:gridCol w="1502229">
                  <a:extLst>
                    <a:ext uri="{9D8B030D-6E8A-4147-A177-3AD203B41FA5}">
                      <a16:colId xmlns:a16="http://schemas.microsoft.com/office/drawing/2014/main" val="2432545509"/>
                    </a:ext>
                  </a:extLst>
                </a:gridCol>
                <a:gridCol w="1502229">
                  <a:extLst>
                    <a:ext uri="{9D8B030D-6E8A-4147-A177-3AD203B41FA5}">
                      <a16:colId xmlns:a16="http://schemas.microsoft.com/office/drawing/2014/main" val="1352391857"/>
                    </a:ext>
                  </a:extLst>
                </a:gridCol>
                <a:gridCol w="1502229">
                  <a:extLst>
                    <a:ext uri="{9D8B030D-6E8A-4147-A177-3AD203B41FA5}">
                      <a16:colId xmlns:a16="http://schemas.microsoft.com/office/drawing/2014/main" val="3519673280"/>
                    </a:ext>
                  </a:extLst>
                </a:gridCol>
              </a:tblGrid>
              <a:tr h="504190">
                <a:tc>
                  <a:txBody>
                    <a:bodyPr/>
                    <a:lstStyle/>
                    <a:p>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cs-CZ" sz="2000">
                          <a:effectLst/>
                        </a:rPr>
                        <a:t>Level 1 errors</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Proportion of level 1 elements in%</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Serious errors (A)</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Error notification (B)</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A/∑ enterprises in region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B /∑ enterprises in region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6762548"/>
                  </a:ext>
                </a:extLst>
              </a:tr>
              <a:tr h="190500">
                <a:tc>
                  <a:txBody>
                    <a:bodyPr/>
                    <a:lstStyle/>
                    <a:p>
                      <a:pPr algn="l"/>
                      <a:r>
                        <a:rPr lang="en-GB" sz="2000">
                          <a:effectLst/>
                        </a:rPr>
                        <a:t>Bruntál</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b="1" dirty="0">
                          <a:solidFill>
                            <a:schemeClr val="bg1"/>
                          </a:solidFill>
                          <a:effectLst/>
                        </a:rPr>
                        <a:t>93</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2,15</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8</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52</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0,32</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2,08</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3803380"/>
                  </a:ext>
                </a:extLst>
              </a:tr>
              <a:tr h="190500">
                <a:tc>
                  <a:txBody>
                    <a:bodyPr/>
                    <a:lstStyle/>
                    <a:p>
                      <a:pPr algn="l"/>
                      <a:r>
                        <a:rPr lang="en-GB" sz="2000">
                          <a:effectLst/>
                        </a:rPr>
                        <a:t>F-M</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b="1" dirty="0">
                          <a:solidFill>
                            <a:schemeClr val="bg1"/>
                          </a:solidFill>
                          <a:effectLst/>
                        </a:rPr>
                        <a:t>207</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0,97</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25</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101</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0,49</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1,98</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5491119"/>
                  </a:ext>
                </a:extLst>
              </a:tr>
              <a:tr h="190500">
                <a:tc>
                  <a:txBody>
                    <a:bodyPr/>
                    <a:lstStyle/>
                    <a:p>
                      <a:pPr algn="l"/>
                      <a:r>
                        <a:rPr lang="en-GB" sz="2000">
                          <a:effectLst/>
                        </a:rPr>
                        <a:t>Karviná</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b="1">
                          <a:solidFill>
                            <a:schemeClr val="bg1"/>
                          </a:solidFill>
                          <a:effectLst/>
                        </a:rPr>
                        <a:t>196</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1,02</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16</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104</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0,33</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2,17</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5096073"/>
                  </a:ext>
                </a:extLst>
              </a:tr>
              <a:tr h="190500">
                <a:tc>
                  <a:txBody>
                    <a:bodyPr/>
                    <a:lstStyle/>
                    <a:p>
                      <a:pPr algn="l"/>
                      <a:r>
                        <a:rPr lang="en-GB" sz="2000">
                          <a:effectLst/>
                        </a:rPr>
                        <a:t>NJ</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b="1">
                          <a:solidFill>
                            <a:schemeClr val="bg1"/>
                          </a:solidFill>
                          <a:effectLst/>
                        </a:rPr>
                        <a:t>142</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1,41</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14</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72</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0,39</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2,00</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0774540"/>
                  </a:ext>
                </a:extLst>
              </a:tr>
              <a:tr h="190500">
                <a:tc>
                  <a:txBody>
                    <a:bodyPr/>
                    <a:lstStyle/>
                    <a:p>
                      <a:pPr algn="l"/>
                      <a:r>
                        <a:rPr lang="en-GB" sz="2000">
                          <a:effectLst/>
                        </a:rPr>
                        <a:t>Opava</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b="1">
                          <a:solidFill>
                            <a:schemeClr val="bg1"/>
                          </a:solidFill>
                          <a:effectLst/>
                        </a:rPr>
                        <a:t>126</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1,59</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8</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74</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0,22</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2,06</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3852464"/>
                  </a:ext>
                </a:extLst>
              </a:tr>
              <a:tr h="190500">
                <a:tc>
                  <a:txBody>
                    <a:bodyPr/>
                    <a:lstStyle/>
                    <a:p>
                      <a:pPr algn="l"/>
                      <a:r>
                        <a:rPr lang="en-GB" sz="2000">
                          <a:effectLst/>
                        </a:rPr>
                        <a:t>OV</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b="1">
                          <a:solidFill>
                            <a:schemeClr val="bg1"/>
                          </a:solidFill>
                          <a:effectLst/>
                        </a:rPr>
                        <a:t>325</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0,92</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36</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a:solidFill>
                            <a:schemeClr val="bg1"/>
                          </a:solidFill>
                          <a:effectLst/>
                        </a:rPr>
                        <a:t>180</a:t>
                      </a:r>
                      <a:endParaRPr lang="cs-CZ"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0,45</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b="1" dirty="0">
                          <a:solidFill>
                            <a:schemeClr val="bg1"/>
                          </a:solidFill>
                          <a:effectLst/>
                        </a:rPr>
                        <a:t>2,25</a:t>
                      </a:r>
                      <a:endParaRPr lang="cs-CZ"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9611497"/>
                  </a:ext>
                </a:extLst>
              </a:tr>
            </a:tbl>
          </a:graphicData>
        </a:graphic>
      </p:graphicFrame>
    </p:spTree>
    <p:extLst>
      <p:ext uri="{BB962C8B-B14F-4D97-AF65-F5344CB8AC3E}">
        <p14:creationId xmlns:p14="http://schemas.microsoft.com/office/powerpoint/2010/main" val="209657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08000"/>
            <a:ext cx="10515600" cy="959473"/>
          </a:xfrm>
        </p:spPr>
        <p:txBody>
          <a:bodyPr>
            <a:noAutofit/>
          </a:bodyPr>
          <a:lstStyle/>
          <a:p>
            <a:pPr algn="ctr"/>
            <a:r>
              <a:rPr lang="cs-CZ" sz="3000" b="1" dirty="0">
                <a:latin typeface="Arial Black" panose="020B0A04020102020204" pitchFamily="34" charset="0"/>
              </a:rPr>
              <a:t>Shluky podniků podle informační přístupnosti </a:t>
            </a:r>
          </a:p>
        </p:txBody>
      </p:sp>
      <p:sp>
        <p:nvSpPr>
          <p:cNvPr id="3" name="Zástupný symbol pro obsah 2">
            <a:extLst>
              <a:ext uri="{FF2B5EF4-FFF2-40B4-BE49-F238E27FC236}">
                <a16:creationId xmlns:a16="http://schemas.microsoft.com/office/drawing/2014/main" id="{D8BED28C-F359-4274-B1BF-C9BEC2074DDD}"/>
              </a:ext>
            </a:extLst>
          </p:cNvPr>
          <p:cNvSpPr>
            <a:spLocks noGrp="1"/>
          </p:cNvSpPr>
          <p:nvPr>
            <p:ph idx="1"/>
          </p:nvPr>
        </p:nvSpPr>
        <p:spPr/>
        <p:txBody>
          <a:bodyPr/>
          <a:lstStyle/>
          <a:p>
            <a:endParaRPr lang="cs-CZ" dirty="0"/>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771650" y="257711"/>
            <a:ext cx="8804943" cy="400110"/>
          </a:xfrm>
          <a:prstGeom prst="rect">
            <a:avLst/>
          </a:prstGeom>
        </p:spPr>
        <p:txBody>
          <a:bodyPr wrap="square">
            <a:spAutoFit/>
          </a:bodyPr>
          <a:lstStyle/>
          <a:p>
            <a:r>
              <a:rPr lang="cs-CZ" sz="2000" dirty="0"/>
              <a:t>Filosoficko-přírodovědecká fakulta v Opavě Ústav lázeňství, gastronomie a turismu</a:t>
            </a:r>
          </a:p>
        </p:txBody>
      </p:sp>
      <p:pic>
        <p:nvPicPr>
          <p:cNvPr id="6" name="Obrázek 5">
            <a:extLst>
              <a:ext uri="{FF2B5EF4-FFF2-40B4-BE49-F238E27FC236}">
                <a16:creationId xmlns:a16="http://schemas.microsoft.com/office/drawing/2014/main" id="{AD7E4A6B-C67A-46E8-9982-160420DB8E5A}"/>
              </a:ext>
            </a:extLst>
          </p:cNvPr>
          <p:cNvPicPr>
            <a:picLocks noChangeAspect="1"/>
          </p:cNvPicPr>
          <p:nvPr/>
        </p:nvPicPr>
        <p:blipFill>
          <a:blip r:embed="rId2"/>
          <a:stretch>
            <a:fillRect/>
          </a:stretch>
        </p:blipFill>
        <p:spPr>
          <a:xfrm>
            <a:off x="590550" y="1620838"/>
            <a:ext cx="10763250" cy="4351337"/>
          </a:xfrm>
          <a:prstGeom prst="rect">
            <a:avLst/>
          </a:prstGeom>
        </p:spPr>
      </p:pic>
    </p:spTree>
    <p:extLst>
      <p:ext uri="{BB962C8B-B14F-4D97-AF65-F5344CB8AC3E}">
        <p14:creationId xmlns:p14="http://schemas.microsoft.com/office/powerpoint/2010/main" val="394880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36575"/>
            <a:ext cx="10515600" cy="959473"/>
          </a:xfrm>
        </p:spPr>
        <p:txBody>
          <a:bodyPr/>
          <a:lstStyle/>
          <a:p>
            <a:pPr algn="ctr"/>
            <a:r>
              <a:rPr lang="cs-CZ" b="1" dirty="0">
                <a:latin typeface="Arial Black" panose="020B0A04020102020204" pitchFamily="34" charset="0"/>
              </a:rPr>
              <a:t>Výsledky validace shlukování</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657350" y="242445"/>
            <a:ext cx="8768519" cy="400110"/>
          </a:xfrm>
          <a:prstGeom prst="rect">
            <a:avLst/>
          </a:prstGeom>
        </p:spPr>
        <p:txBody>
          <a:bodyPr wrap="square">
            <a:spAutoFit/>
          </a:bodyPr>
          <a:lstStyle/>
          <a:p>
            <a:r>
              <a:rPr lang="cs-CZ" sz="2000" dirty="0"/>
              <a:t>Filosoficko-přírodovědecká fakulta v Opavě Ústav lázeňství, gastronomie a turi</a:t>
            </a:r>
            <a:r>
              <a:rPr lang="cs-CZ" dirty="0"/>
              <a:t>smu</a:t>
            </a:r>
          </a:p>
        </p:txBody>
      </p:sp>
      <p:sp>
        <p:nvSpPr>
          <p:cNvPr id="7" name="Zástupný symbol pro obsah 6">
            <a:extLst>
              <a:ext uri="{FF2B5EF4-FFF2-40B4-BE49-F238E27FC236}">
                <a16:creationId xmlns:a16="http://schemas.microsoft.com/office/drawing/2014/main" id="{1462AAEC-6067-4D95-A888-B17D373A2CB0}"/>
              </a:ext>
            </a:extLst>
          </p:cNvPr>
          <p:cNvSpPr>
            <a:spLocks noGrp="1"/>
          </p:cNvSpPr>
          <p:nvPr>
            <p:ph idx="1"/>
          </p:nvPr>
        </p:nvSpPr>
        <p:spPr/>
        <p:txBody>
          <a:bodyPr/>
          <a:lstStyle/>
          <a:p>
            <a:endParaRPr lang="cs-CZ" dirty="0"/>
          </a:p>
          <a:p>
            <a:pPr marL="0" indent="0">
              <a:buNone/>
            </a:pPr>
            <a:endParaRPr lang="cs-CZ" dirty="0"/>
          </a:p>
        </p:txBody>
      </p:sp>
      <p:graphicFrame>
        <p:nvGraphicFramePr>
          <p:cNvPr id="3" name="Tabulka 2">
            <a:extLst>
              <a:ext uri="{FF2B5EF4-FFF2-40B4-BE49-F238E27FC236}">
                <a16:creationId xmlns:a16="http://schemas.microsoft.com/office/drawing/2014/main" id="{998427FA-8776-45F2-9051-99E8715506F2}"/>
              </a:ext>
            </a:extLst>
          </p:cNvPr>
          <p:cNvGraphicFramePr>
            <a:graphicFrameLocks noGrp="1"/>
          </p:cNvGraphicFramePr>
          <p:nvPr>
            <p:extLst>
              <p:ext uri="{D42A27DB-BD31-4B8C-83A1-F6EECF244321}">
                <p14:modId xmlns:p14="http://schemas.microsoft.com/office/powerpoint/2010/main" val="1045702238"/>
              </p:ext>
            </p:extLst>
          </p:nvPr>
        </p:nvGraphicFramePr>
        <p:xfrm>
          <a:off x="953704" y="1412381"/>
          <a:ext cx="10515600" cy="3657600"/>
        </p:xfrm>
        <a:graphic>
          <a:graphicData uri="http://schemas.openxmlformats.org/drawingml/2006/table">
            <a:tbl>
              <a:tblPr firstRow="1" firstCol="1" bandRow="1">
                <a:tableStyleId>{AF606853-7671-496A-8E4F-DF71F8EC918B}</a:tableStyleId>
              </a:tblPr>
              <a:tblGrid>
                <a:gridCol w="1314450">
                  <a:extLst>
                    <a:ext uri="{9D8B030D-6E8A-4147-A177-3AD203B41FA5}">
                      <a16:colId xmlns:a16="http://schemas.microsoft.com/office/drawing/2014/main" val="3308451834"/>
                    </a:ext>
                  </a:extLst>
                </a:gridCol>
                <a:gridCol w="1314450">
                  <a:extLst>
                    <a:ext uri="{9D8B030D-6E8A-4147-A177-3AD203B41FA5}">
                      <a16:colId xmlns:a16="http://schemas.microsoft.com/office/drawing/2014/main" val="2525118278"/>
                    </a:ext>
                  </a:extLst>
                </a:gridCol>
                <a:gridCol w="1314450">
                  <a:extLst>
                    <a:ext uri="{9D8B030D-6E8A-4147-A177-3AD203B41FA5}">
                      <a16:colId xmlns:a16="http://schemas.microsoft.com/office/drawing/2014/main" val="809984487"/>
                    </a:ext>
                  </a:extLst>
                </a:gridCol>
                <a:gridCol w="1314450">
                  <a:extLst>
                    <a:ext uri="{9D8B030D-6E8A-4147-A177-3AD203B41FA5}">
                      <a16:colId xmlns:a16="http://schemas.microsoft.com/office/drawing/2014/main" val="1106776311"/>
                    </a:ext>
                  </a:extLst>
                </a:gridCol>
                <a:gridCol w="1314450">
                  <a:extLst>
                    <a:ext uri="{9D8B030D-6E8A-4147-A177-3AD203B41FA5}">
                      <a16:colId xmlns:a16="http://schemas.microsoft.com/office/drawing/2014/main" val="63884084"/>
                    </a:ext>
                  </a:extLst>
                </a:gridCol>
                <a:gridCol w="1314450">
                  <a:extLst>
                    <a:ext uri="{9D8B030D-6E8A-4147-A177-3AD203B41FA5}">
                      <a16:colId xmlns:a16="http://schemas.microsoft.com/office/drawing/2014/main" val="4060191443"/>
                    </a:ext>
                  </a:extLst>
                </a:gridCol>
                <a:gridCol w="1314450">
                  <a:extLst>
                    <a:ext uri="{9D8B030D-6E8A-4147-A177-3AD203B41FA5}">
                      <a16:colId xmlns:a16="http://schemas.microsoft.com/office/drawing/2014/main" val="942053132"/>
                    </a:ext>
                  </a:extLst>
                </a:gridCol>
                <a:gridCol w="1314450">
                  <a:extLst>
                    <a:ext uri="{9D8B030D-6E8A-4147-A177-3AD203B41FA5}">
                      <a16:colId xmlns:a16="http://schemas.microsoft.com/office/drawing/2014/main" val="1994052237"/>
                    </a:ext>
                  </a:extLst>
                </a:gridCol>
              </a:tblGrid>
              <a:tr h="288290">
                <a:tc>
                  <a:txBody>
                    <a:bodyPr/>
                    <a:lstStyle/>
                    <a:p>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2000" dirty="0">
                          <a:effectLst/>
                        </a:rPr>
                        <a:t>Centroid*</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Median*</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Group</a:t>
                      </a:r>
                      <a:endParaRPr lang="cs-CZ" sz="2000">
                        <a:effectLst/>
                      </a:endParaRPr>
                    </a:p>
                    <a:p>
                      <a:pPr algn="ctr"/>
                      <a:r>
                        <a:rPr lang="en-US" sz="2000">
                          <a:effectLst/>
                        </a:rPr>
                        <a:t> Average</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Simple </a:t>
                      </a:r>
                      <a:endParaRPr lang="cs-CZ" sz="2000">
                        <a:effectLst/>
                      </a:endParaRPr>
                    </a:p>
                    <a:p>
                      <a:pPr algn="ctr"/>
                      <a:r>
                        <a:rPr lang="en-US" sz="2000">
                          <a:effectLst/>
                        </a:rPr>
                        <a:t>Average</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Complete </a:t>
                      </a:r>
                      <a:endParaRPr lang="cs-CZ" sz="2000">
                        <a:effectLst/>
                      </a:endParaRPr>
                    </a:p>
                    <a:p>
                      <a:pPr algn="ctr"/>
                      <a:r>
                        <a:rPr lang="en-US" sz="2000">
                          <a:effectLst/>
                        </a:rPr>
                        <a:t>Linkage</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Single </a:t>
                      </a:r>
                      <a:endParaRPr lang="cs-CZ" sz="2000">
                        <a:effectLst/>
                      </a:endParaRPr>
                    </a:p>
                    <a:p>
                      <a:pPr algn="ctr"/>
                      <a:r>
                        <a:rPr lang="en-US" sz="2000">
                          <a:effectLst/>
                        </a:rPr>
                        <a:t>Linkage</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Ward's*</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2910309"/>
                  </a:ext>
                </a:extLst>
              </a:tr>
              <a:tr h="190500">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7">
                  <a:txBody>
                    <a:bodyPr/>
                    <a:lstStyle/>
                    <a:p>
                      <a:pPr algn="ctr"/>
                      <a:r>
                        <a:rPr lang="en-US" sz="2000" dirty="0">
                          <a:effectLst/>
                        </a:rPr>
                        <a:t>Manhattan</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04102703"/>
                  </a:ext>
                </a:extLst>
              </a:tr>
              <a:tr h="190500">
                <a:tc>
                  <a:txBody>
                    <a:bodyPr/>
                    <a:lstStyle/>
                    <a:p>
                      <a:pPr algn="l"/>
                      <a:r>
                        <a:rPr lang="en-US" sz="2000">
                          <a:effectLst/>
                        </a:rPr>
                        <a:t>CC</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 </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0,81</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0,60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82968"/>
                  </a:ext>
                </a:extLst>
              </a:tr>
              <a:tr h="190500">
                <a:tc>
                  <a:txBody>
                    <a:bodyPr/>
                    <a:lstStyle/>
                    <a:p>
                      <a:pPr algn="l"/>
                      <a:r>
                        <a:rPr lang="en-US" sz="2000">
                          <a:effectLst/>
                        </a:rPr>
                        <a:t>Delta (0,5)</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0,25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0,24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0,46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1,67</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5739141"/>
                  </a:ext>
                </a:extLst>
              </a:tr>
              <a:tr h="190500">
                <a:tc>
                  <a:txBody>
                    <a:bodyPr/>
                    <a:lstStyle/>
                    <a:p>
                      <a:pPr algn="l"/>
                      <a:r>
                        <a:rPr lang="en-US" sz="2000">
                          <a:effectLst/>
                        </a:rPr>
                        <a:t>Delta (1,0)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0,32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0,30</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0,51</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2,0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532382"/>
                  </a:ext>
                </a:extLst>
              </a:tr>
              <a:tr h="190500">
                <a:tc>
                  <a:txBody>
                    <a:bodyPr/>
                    <a:lstStyle/>
                    <a:p>
                      <a:pPr algn="l"/>
                      <a:r>
                        <a:rPr lang="en-US" sz="2000">
                          <a:effectLst/>
                        </a:rPr>
                        <a:t>Cluster</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b="1" dirty="0">
                          <a:effectLst/>
                        </a:rPr>
                        <a:t>1</a:t>
                      </a:r>
                      <a:endPar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b="1" dirty="0">
                          <a:effectLst/>
                        </a:rPr>
                        <a:t>1</a:t>
                      </a:r>
                      <a:endPar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b="1" dirty="0">
                          <a:effectLst/>
                        </a:rPr>
                        <a:t>2</a:t>
                      </a:r>
                      <a:endPar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b="1" dirty="0">
                          <a:effectLst/>
                        </a:rPr>
                        <a:t>1</a:t>
                      </a:r>
                      <a:endPar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 </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6943441"/>
                  </a:ext>
                </a:extLst>
              </a:tr>
              <a:tr h="0">
                <a:tc>
                  <a:txBody>
                    <a:bodyPr/>
                    <a:lstStyle/>
                    <a:p>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7">
                  <a:txBody>
                    <a:bodyPr/>
                    <a:lstStyle/>
                    <a:p>
                      <a:pPr algn="ctr"/>
                      <a:r>
                        <a:rPr lang="en-US" sz="2000" b="1" dirty="0">
                          <a:effectLst/>
                        </a:rPr>
                        <a:t>Euclidean</a:t>
                      </a:r>
                      <a:endPar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384589256"/>
                  </a:ext>
                </a:extLst>
              </a:tr>
              <a:tr h="190500">
                <a:tc>
                  <a:txBody>
                    <a:bodyPr/>
                    <a:lstStyle/>
                    <a:p>
                      <a:pPr algn="l"/>
                      <a:r>
                        <a:rPr lang="en-US" sz="2000">
                          <a:effectLst/>
                        </a:rPr>
                        <a:t>CC</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0,93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0,92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0,92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0,69</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7106486"/>
                  </a:ext>
                </a:extLst>
              </a:tr>
              <a:tr h="190500">
                <a:tc>
                  <a:txBody>
                    <a:bodyPr/>
                    <a:lstStyle/>
                    <a:p>
                      <a:pPr algn="l"/>
                      <a:r>
                        <a:rPr lang="en-US" sz="2000">
                          <a:effectLst/>
                        </a:rPr>
                        <a:t>Delta (0.5)</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0,50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0,70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0,12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0,13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0,24</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0,83</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0,97</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127000"/>
                  </a:ext>
                </a:extLst>
              </a:tr>
              <a:tr h="190500">
                <a:tc>
                  <a:txBody>
                    <a:bodyPr/>
                    <a:lstStyle/>
                    <a:p>
                      <a:pPr algn="l"/>
                      <a:r>
                        <a:rPr lang="en-US" sz="2000">
                          <a:effectLst/>
                        </a:rPr>
                        <a:t>Delta (1.0)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0.60</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0,85</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0,16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0,16</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0,28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1,05</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0,98</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219325"/>
                  </a:ext>
                </a:extLst>
              </a:tr>
              <a:tr h="190500">
                <a:tc>
                  <a:txBody>
                    <a:bodyPr/>
                    <a:lstStyle/>
                    <a:p>
                      <a:pPr algn="l"/>
                      <a:r>
                        <a:rPr lang="en-US" sz="2000">
                          <a:effectLst/>
                        </a:rPr>
                        <a:t>Cluster</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1</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1</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a:effectLst/>
                        </a:rPr>
                        <a:t>1</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2000" dirty="0">
                          <a:effectLst/>
                        </a:rPr>
                        <a:t>2</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4564561"/>
                  </a:ext>
                </a:extLst>
              </a:tr>
            </a:tbl>
          </a:graphicData>
        </a:graphic>
      </p:graphicFrame>
      <p:graphicFrame>
        <p:nvGraphicFramePr>
          <p:cNvPr id="6" name="Tabulka 5">
            <a:extLst>
              <a:ext uri="{FF2B5EF4-FFF2-40B4-BE49-F238E27FC236}">
                <a16:creationId xmlns:a16="http://schemas.microsoft.com/office/drawing/2014/main" id="{B471E520-F712-4483-AB9F-425A04A8A076}"/>
              </a:ext>
            </a:extLst>
          </p:cNvPr>
          <p:cNvGraphicFramePr>
            <a:graphicFrameLocks noGrp="1"/>
          </p:cNvGraphicFramePr>
          <p:nvPr>
            <p:extLst>
              <p:ext uri="{D42A27DB-BD31-4B8C-83A1-F6EECF244321}">
                <p14:modId xmlns:p14="http://schemas.microsoft.com/office/powerpoint/2010/main" val="1874790189"/>
              </p:ext>
            </p:extLst>
          </p:nvPr>
        </p:nvGraphicFramePr>
        <p:xfrm>
          <a:off x="5544152" y="5302369"/>
          <a:ext cx="5026024" cy="914400"/>
        </p:xfrm>
        <a:graphic>
          <a:graphicData uri="http://schemas.openxmlformats.org/drawingml/2006/table">
            <a:tbl>
              <a:tblPr firstRow="1" firstCol="1" bandRow="1">
                <a:tableStyleId>{AF606853-7671-496A-8E4F-DF71F8EC918B}</a:tableStyleId>
              </a:tblPr>
              <a:tblGrid>
                <a:gridCol w="1256506">
                  <a:extLst>
                    <a:ext uri="{9D8B030D-6E8A-4147-A177-3AD203B41FA5}">
                      <a16:colId xmlns:a16="http://schemas.microsoft.com/office/drawing/2014/main" val="2997389507"/>
                    </a:ext>
                  </a:extLst>
                </a:gridCol>
                <a:gridCol w="1256506">
                  <a:extLst>
                    <a:ext uri="{9D8B030D-6E8A-4147-A177-3AD203B41FA5}">
                      <a16:colId xmlns:a16="http://schemas.microsoft.com/office/drawing/2014/main" val="2766879790"/>
                    </a:ext>
                  </a:extLst>
                </a:gridCol>
                <a:gridCol w="1256506">
                  <a:extLst>
                    <a:ext uri="{9D8B030D-6E8A-4147-A177-3AD203B41FA5}">
                      <a16:colId xmlns:a16="http://schemas.microsoft.com/office/drawing/2014/main" val="3450629807"/>
                    </a:ext>
                  </a:extLst>
                </a:gridCol>
                <a:gridCol w="1256506">
                  <a:extLst>
                    <a:ext uri="{9D8B030D-6E8A-4147-A177-3AD203B41FA5}">
                      <a16:colId xmlns:a16="http://schemas.microsoft.com/office/drawing/2014/main" val="1697978485"/>
                    </a:ext>
                  </a:extLst>
                </a:gridCol>
              </a:tblGrid>
              <a:tr h="215900">
                <a:tc>
                  <a:txBody>
                    <a:bodyPr/>
                    <a:lstStyle/>
                    <a:p>
                      <a:pPr algn="ctr"/>
                      <a:r>
                        <a:rPr lang="cs-CZ" sz="2000" dirty="0">
                          <a:effectLst/>
                        </a:rPr>
                        <a:t>No. cluster</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2</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a:effectLst/>
                        </a:rPr>
                        <a:t>4</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cs-CZ" sz="2000">
                          <a:effectLst/>
                        </a:rPr>
                        <a:t>20</a:t>
                      </a:r>
                      <a:endParaRPr lang="cs-CZ"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2139570"/>
                  </a:ext>
                </a:extLst>
              </a:tr>
              <a:tr h="183515">
                <a:tc>
                  <a:txBody>
                    <a:bodyPr/>
                    <a:lstStyle/>
                    <a:p>
                      <a:pPr algn="l"/>
                      <a:r>
                        <a:rPr lang="en-US" sz="2000" dirty="0">
                          <a:effectLst/>
                        </a:rPr>
                        <a:t>Silhouette</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2000" dirty="0">
                          <a:effectLst/>
                        </a:rPr>
                        <a:t>0.28</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dirty="0">
                          <a:effectLst/>
                        </a:rPr>
                        <a:t>0.27</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2000" dirty="0">
                          <a:effectLst/>
                        </a:rPr>
                        <a:t>-0.93</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306836"/>
                  </a:ext>
                </a:extLst>
              </a:tr>
            </a:tbl>
          </a:graphicData>
        </a:graphic>
      </p:graphicFrame>
    </p:spTree>
    <p:extLst>
      <p:ext uri="{BB962C8B-B14F-4D97-AF65-F5344CB8AC3E}">
        <p14:creationId xmlns:p14="http://schemas.microsoft.com/office/powerpoint/2010/main" val="166169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8BED28C-F359-4274-B1BF-C9BEC2074DDD}"/>
              </a:ext>
            </a:extLst>
          </p:cNvPr>
          <p:cNvSpPr>
            <a:spLocks noGrp="1"/>
          </p:cNvSpPr>
          <p:nvPr>
            <p:ph idx="1"/>
          </p:nvPr>
        </p:nvSpPr>
        <p:spPr>
          <a:xfrm>
            <a:off x="838200" y="1684421"/>
            <a:ext cx="10515600" cy="4492542"/>
          </a:xfrm>
        </p:spPr>
        <p:txBody>
          <a:bodyPr>
            <a:normAutofit fontScale="92500" lnSpcReduction="20000"/>
          </a:bodyPr>
          <a:lstStyle/>
          <a:p>
            <a:r>
              <a:rPr lang="cs-CZ" b="1" dirty="0"/>
              <a:t>HYPOTÉZA </a:t>
            </a:r>
            <a:r>
              <a:rPr lang="cs-CZ" dirty="0"/>
              <a:t>Výsledky výzkumu lze shrnout do závěru, že na základě shlukové analýzy se nepodařilo identifikovat přijatelné shluky podniků v regionech, podle závislosti na zkoumané chybovosti ve stránkách</a:t>
            </a:r>
          </a:p>
          <a:p>
            <a:r>
              <a:rPr lang="cs-CZ" dirty="0" smtClean="0"/>
              <a:t>Podobné výsledky vyplynuly i z výzkumu Můčka: Většina </a:t>
            </a:r>
            <a:r>
              <a:rPr lang="cs-CZ" dirty="0"/>
              <a:t>webů v Můčkově výzkumu se nacházela v bodovém rozmezí 30 - 40 bodů, dva podniky získali 45,6 a 45,5 (91%) </a:t>
            </a:r>
            <a:r>
              <a:rPr lang="cs-CZ" dirty="0" smtClean="0"/>
              <a:t>bodů, žádný podnik nebyl </a:t>
            </a:r>
            <a:r>
              <a:rPr lang="cs-CZ" dirty="0" err="1" smtClean="0"/>
              <a:t>nez</a:t>
            </a:r>
            <a:r>
              <a:rPr lang="cs-CZ" dirty="0" err="1" smtClean="0"/>
              <a:t>chybný</a:t>
            </a:r>
            <a:r>
              <a:rPr lang="cs-CZ" dirty="0" smtClean="0"/>
              <a:t>.  </a:t>
            </a:r>
            <a:endParaRPr lang="cs-CZ" dirty="0"/>
          </a:p>
          <a:p>
            <a:r>
              <a:rPr lang="cs-CZ" dirty="0"/>
              <a:t>Situace v přístupnostech není tak špatná, stále jsou patrná tvrzení </a:t>
            </a:r>
            <a:r>
              <a:rPr lang="cs-CZ" dirty="0" err="1"/>
              <a:t>Harpera</a:t>
            </a:r>
            <a:r>
              <a:rPr lang="cs-CZ" dirty="0"/>
              <a:t> and </a:t>
            </a:r>
            <a:r>
              <a:rPr lang="cs-CZ" dirty="0" err="1"/>
              <a:t>Chena</a:t>
            </a:r>
            <a:r>
              <a:rPr lang="cs-CZ" dirty="0"/>
              <a:t> (2021), že doporučení pro přístupnost jsou ignorována.</a:t>
            </a:r>
          </a:p>
          <a:p>
            <a:pPr algn="just"/>
            <a:r>
              <a:rPr lang="cs-CZ" dirty="0"/>
              <a:t>Al-Khalifa (2010), který uvedl, že jednou ze tří nejčastějších chyb přístupnosti, se kterými se setkal na vládních domovských stránkách, bylo to, že nepřidávaly textovou alternativu pro netextové prvky, čímž porušovaly zaručení inkluze osob se specifickými potřebami a míra přijetí doporučení byla v uvedené době cca 10%. </a:t>
            </a:r>
          </a:p>
          <a:p>
            <a:endParaRPr lang="cs-CZ" dirty="0"/>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810151" y="180459"/>
            <a:ext cx="8804943" cy="400110"/>
          </a:xfrm>
          <a:prstGeom prst="rect">
            <a:avLst/>
          </a:prstGeom>
        </p:spPr>
        <p:txBody>
          <a:bodyPr wrap="square">
            <a:spAutoFit/>
          </a:bodyPr>
          <a:lstStyle/>
          <a:p>
            <a:r>
              <a:rPr lang="cs-CZ" sz="2000" dirty="0"/>
              <a:t>Filosoficko-přírodovědecká fakulta v Opavě Ústav lázeňství, gastronomie a turismu</a:t>
            </a:r>
          </a:p>
        </p:txBody>
      </p:sp>
      <p:sp>
        <p:nvSpPr>
          <p:cNvPr id="8" name="Nadpis 7">
            <a:extLst>
              <a:ext uri="{FF2B5EF4-FFF2-40B4-BE49-F238E27FC236}">
                <a16:creationId xmlns:a16="http://schemas.microsoft.com/office/drawing/2014/main" id="{9B6D11B8-2601-4AAB-AA70-FB77679A8B9B}"/>
              </a:ext>
            </a:extLst>
          </p:cNvPr>
          <p:cNvSpPr>
            <a:spLocks noGrp="1"/>
          </p:cNvSpPr>
          <p:nvPr>
            <p:ph type="title"/>
          </p:nvPr>
        </p:nvSpPr>
        <p:spPr>
          <a:xfrm>
            <a:off x="838200" y="500062"/>
            <a:ext cx="10515600" cy="1325563"/>
          </a:xfrm>
        </p:spPr>
        <p:txBody>
          <a:bodyPr>
            <a:normAutofit/>
          </a:bodyPr>
          <a:lstStyle/>
          <a:p>
            <a:pPr algn="ctr"/>
            <a:r>
              <a:rPr lang="cs-CZ" dirty="0">
                <a:latin typeface="Arial Black" panose="020B0A04020102020204" pitchFamily="34" charset="0"/>
              </a:rPr>
              <a:t>Zjištění na poli informační přístupnosti</a:t>
            </a:r>
          </a:p>
        </p:txBody>
      </p:sp>
    </p:spTree>
    <p:extLst>
      <p:ext uri="{BB962C8B-B14F-4D97-AF65-F5344CB8AC3E}">
        <p14:creationId xmlns:p14="http://schemas.microsoft.com/office/powerpoint/2010/main" val="75865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7FCF6D-952C-4DC6-B31D-90715DB647B0}"/>
              </a:ext>
            </a:extLst>
          </p:cNvPr>
          <p:cNvSpPr>
            <a:spLocks noGrp="1"/>
          </p:cNvSpPr>
          <p:nvPr>
            <p:ph type="title"/>
          </p:nvPr>
        </p:nvSpPr>
        <p:spPr>
          <a:xfrm>
            <a:off x="838200" y="500062"/>
            <a:ext cx="10515600" cy="1325563"/>
          </a:xfrm>
        </p:spPr>
        <p:txBody>
          <a:bodyPr/>
          <a:lstStyle/>
          <a:p>
            <a:pPr algn="ctr"/>
            <a:r>
              <a:rPr lang="cs-CZ" b="1" dirty="0">
                <a:latin typeface="Arial Black" panose="020B0A04020102020204" pitchFamily="34" charset="0"/>
              </a:rPr>
              <a:t>Zjištění na poli informační přístupnosti</a:t>
            </a:r>
          </a:p>
        </p:txBody>
      </p:sp>
      <p:sp>
        <p:nvSpPr>
          <p:cNvPr id="3" name="Zástupný obsah 2">
            <a:extLst>
              <a:ext uri="{FF2B5EF4-FFF2-40B4-BE49-F238E27FC236}">
                <a16:creationId xmlns:a16="http://schemas.microsoft.com/office/drawing/2014/main" id="{017FDC66-FDD5-4CEE-A377-780736AACCE8}"/>
              </a:ext>
            </a:extLst>
          </p:cNvPr>
          <p:cNvSpPr>
            <a:spLocks noGrp="1"/>
          </p:cNvSpPr>
          <p:nvPr>
            <p:ph idx="1"/>
          </p:nvPr>
        </p:nvSpPr>
        <p:spPr>
          <a:xfrm>
            <a:off x="838200" y="2151678"/>
            <a:ext cx="10515600" cy="4351338"/>
          </a:xfrm>
        </p:spPr>
        <p:txBody>
          <a:bodyPr/>
          <a:lstStyle/>
          <a:p>
            <a:pPr algn="just"/>
            <a:r>
              <a:rPr lang="cs-CZ" dirty="0"/>
              <a:t>Aktuální úroveň bezbariérové  a informační přístupnosti v České republice je relativně nízká, což je převážně způsobeno neadekvátností informací o bezbariérovosti služeb CR.</a:t>
            </a:r>
          </a:p>
          <a:p>
            <a:pPr algn="just"/>
            <a:r>
              <a:rPr lang="cs-CZ" dirty="0" smtClean="0"/>
              <a:t>Komunita</a:t>
            </a:r>
            <a:r>
              <a:rPr lang="cs-CZ" dirty="0" smtClean="0"/>
              <a:t> </a:t>
            </a:r>
            <a:r>
              <a:rPr lang="cs-CZ" dirty="0"/>
              <a:t>osob pohybujících se na vozíku využívá moderní technologie k vzájemnému předávání informací a hodnocení bezbariérovosti budov a prostředí prostřednictvím mobilní aplikace </a:t>
            </a:r>
            <a:r>
              <a:rPr lang="cs-CZ" dirty="0" err="1"/>
              <a:t>Vozejkmap</a:t>
            </a:r>
            <a:r>
              <a:rPr lang="cs-CZ" dirty="0"/>
              <a:t>, kde jsou umístěny osobní zkušenosti osob na vozíku. </a:t>
            </a:r>
          </a:p>
          <a:p>
            <a:pPr algn="just"/>
            <a:endParaRPr lang="cs-CZ" dirty="0"/>
          </a:p>
        </p:txBody>
      </p:sp>
      <p:sp>
        <p:nvSpPr>
          <p:cNvPr id="4" name="Obdélník 3">
            <a:extLst>
              <a:ext uri="{FF2B5EF4-FFF2-40B4-BE49-F238E27FC236}">
                <a16:creationId xmlns:a16="http://schemas.microsoft.com/office/drawing/2014/main" id="{5F340460-916C-4CD2-BED0-007B1673942B}"/>
              </a:ext>
            </a:extLst>
          </p:cNvPr>
          <p:cNvSpPr/>
          <p:nvPr/>
        </p:nvSpPr>
        <p:spPr>
          <a:xfrm>
            <a:off x="1810151" y="180459"/>
            <a:ext cx="8804943" cy="400110"/>
          </a:xfrm>
          <a:prstGeom prst="rect">
            <a:avLst/>
          </a:prstGeom>
        </p:spPr>
        <p:txBody>
          <a:bodyPr wrap="square">
            <a:spAutoFit/>
          </a:bodyPr>
          <a:lstStyle/>
          <a:p>
            <a:r>
              <a:rPr lang="cs-CZ" sz="2000" dirty="0"/>
              <a:t>Filosoficko-přírodovědecká fakulta v Opavě Ústav lázeňství, gastronomie a turismu</a:t>
            </a:r>
          </a:p>
        </p:txBody>
      </p:sp>
      <p:sp>
        <p:nvSpPr>
          <p:cNvPr id="5" name="Obdélník 4">
            <a:extLst>
              <a:ext uri="{FF2B5EF4-FFF2-40B4-BE49-F238E27FC236}">
                <a16:creationId xmlns:a16="http://schemas.microsoft.com/office/drawing/2014/main" id="{8595EE6F-65DE-46F4-9EF4-E70D22B71888}"/>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Tree>
    <p:extLst>
      <p:ext uri="{BB962C8B-B14F-4D97-AF65-F5344CB8AC3E}">
        <p14:creationId xmlns:p14="http://schemas.microsoft.com/office/powerpoint/2010/main" val="224580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91570" y="1719618"/>
            <a:ext cx="9976514" cy="3785652"/>
          </a:xfrm>
          <a:prstGeom prst="rect">
            <a:avLst/>
          </a:prstGeom>
          <a:noFill/>
        </p:spPr>
        <p:txBody>
          <a:bodyPr wrap="square" rtlCol="0">
            <a:spAutoFit/>
          </a:bodyPr>
          <a:lstStyle/>
          <a:p>
            <a:pPr algn="ctr"/>
            <a:r>
              <a:rPr lang="cs-CZ" sz="6000" b="1" dirty="0" smtClean="0"/>
              <a:t>Děkujeme za pozornost</a:t>
            </a:r>
          </a:p>
          <a:p>
            <a:pPr algn="ctr"/>
            <a:r>
              <a:rPr lang="cs-CZ" sz="6000" b="1" dirty="0" smtClean="0"/>
              <a:t>Výzkumnou zprávu a prezentaci naleznete na </a:t>
            </a:r>
          </a:p>
          <a:p>
            <a:pPr algn="ctr"/>
            <a:r>
              <a:rPr lang="cs-CZ" sz="6000" b="1" u="sng" dirty="0" smtClean="0">
                <a:solidFill>
                  <a:srgbClr val="C00000"/>
                </a:solidFill>
              </a:rPr>
              <a:t>www.pracres.eu </a:t>
            </a:r>
            <a:endParaRPr lang="cs-CZ" sz="6000" b="1" u="sng" dirty="0">
              <a:solidFill>
                <a:srgbClr val="C00000"/>
              </a:solidFill>
            </a:endParaRPr>
          </a:p>
        </p:txBody>
      </p:sp>
    </p:spTree>
    <p:extLst>
      <p:ext uri="{BB962C8B-B14F-4D97-AF65-F5344CB8AC3E}">
        <p14:creationId xmlns:p14="http://schemas.microsoft.com/office/powerpoint/2010/main" val="352375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738964"/>
            <a:ext cx="10515600" cy="959473"/>
          </a:xfrm>
        </p:spPr>
        <p:txBody>
          <a:bodyPr/>
          <a:lstStyle/>
          <a:p>
            <a:pPr algn="ctr"/>
            <a:r>
              <a:rPr lang="cs-CZ" b="1" dirty="0">
                <a:latin typeface="Arial Black" panose="020B0A04020102020204" pitchFamily="34" charset="0"/>
              </a:rPr>
              <a:t>Informační přístupnost – formy </a:t>
            </a:r>
          </a:p>
        </p:txBody>
      </p:sp>
      <p:sp>
        <p:nvSpPr>
          <p:cNvPr id="3" name="Zástupný symbol pro obsah 2">
            <a:extLst>
              <a:ext uri="{FF2B5EF4-FFF2-40B4-BE49-F238E27FC236}">
                <a16:creationId xmlns:a16="http://schemas.microsoft.com/office/drawing/2014/main" id="{D8BED28C-F359-4274-B1BF-C9BEC2074DDD}"/>
              </a:ext>
            </a:extLst>
          </p:cNvPr>
          <p:cNvSpPr>
            <a:spLocks noGrp="1"/>
          </p:cNvSpPr>
          <p:nvPr>
            <p:ph idx="1"/>
          </p:nvPr>
        </p:nvSpPr>
        <p:spPr/>
        <p:txBody>
          <a:bodyPr/>
          <a:lstStyle/>
          <a:p>
            <a:pPr marL="0" indent="0">
              <a:buNone/>
            </a:pPr>
            <a:endParaRPr lang="cs-CZ" dirty="0"/>
          </a:p>
          <a:p>
            <a:r>
              <a:rPr lang="cs-CZ" sz="3200" dirty="0"/>
              <a:t>Podstata informační přístupnosti z pohledu podniku cestovního ruchu</a:t>
            </a:r>
          </a:p>
          <a:p>
            <a:r>
              <a:rPr lang="cs-CZ" sz="3200" b="1" dirty="0"/>
              <a:t>Přístupnost</a:t>
            </a:r>
            <a:r>
              <a:rPr lang="cs-CZ" sz="3200" dirty="0"/>
              <a:t> </a:t>
            </a:r>
            <a:r>
              <a:rPr lang="cs-CZ" sz="3200" dirty="0">
                <a:sym typeface="Wingdings" panose="05000000000000000000" pitchFamily="2" charset="2"/>
              </a:rPr>
              <a:t> f</a:t>
            </a:r>
            <a:r>
              <a:rPr lang="cs-CZ" sz="3200" dirty="0"/>
              <a:t>yzická (např. Burda a Dluhošová), virtuální</a:t>
            </a:r>
          </a:p>
          <a:p>
            <a:r>
              <a:rPr lang="cs-CZ" sz="3200" dirty="0"/>
              <a:t>Zákonné podmínky informační přístupnosti </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2014507" y="242445"/>
            <a:ext cx="8411362" cy="369332"/>
          </a:xfrm>
          <a:prstGeom prst="rect">
            <a:avLst/>
          </a:prstGeom>
        </p:spPr>
        <p:txBody>
          <a:bodyPr wrap="square">
            <a:spAutoFit/>
          </a:bodyPr>
          <a:lstStyle/>
          <a:p>
            <a:r>
              <a:rPr lang="cs-CZ" dirty="0"/>
              <a:t>Filosoficko-přírodovědecká fakulta v Opavě Ústav lázeňství, gastronomie a turismu</a:t>
            </a:r>
          </a:p>
        </p:txBody>
      </p:sp>
      <p:pic>
        <p:nvPicPr>
          <p:cNvPr id="8" name="Obrázek 7">
            <a:extLst>
              <a:ext uri="{FF2B5EF4-FFF2-40B4-BE49-F238E27FC236}">
                <a16:creationId xmlns:a16="http://schemas.microsoft.com/office/drawing/2014/main" id="{58D3EEE3-9E03-4203-888B-1B7015CBA53C}"/>
              </a:ext>
            </a:extLst>
          </p:cNvPr>
          <p:cNvPicPr>
            <a:picLocks noChangeAspect="1"/>
          </p:cNvPicPr>
          <p:nvPr/>
        </p:nvPicPr>
        <p:blipFill>
          <a:blip r:embed="rId2"/>
          <a:stretch>
            <a:fillRect/>
          </a:stretch>
        </p:blipFill>
        <p:spPr>
          <a:xfrm>
            <a:off x="8840529" y="3831244"/>
            <a:ext cx="2615411" cy="2121592"/>
          </a:xfrm>
          <a:prstGeom prst="rect">
            <a:avLst/>
          </a:prstGeom>
        </p:spPr>
      </p:pic>
    </p:spTree>
    <p:extLst>
      <p:ext uri="{BB962C8B-B14F-4D97-AF65-F5344CB8AC3E}">
        <p14:creationId xmlns:p14="http://schemas.microsoft.com/office/powerpoint/2010/main" val="49148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DA713-D93E-4387-848D-DF3387327513}"/>
              </a:ext>
            </a:extLst>
          </p:cNvPr>
          <p:cNvSpPr>
            <a:spLocks noGrp="1"/>
          </p:cNvSpPr>
          <p:nvPr>
            <p:ph type="title"/>
          </p:nvPr>
        </p:nvSpPr>
        <p:spPr/>
        <p:txBody>
          <a:bodyPr/>
          <a:lstStyle/>
          <a:p>
            <a:pPr algn="ctr"/>
            <a:r>
              <a:rPr lang="cs-CZ" dirty="0">
                <a:latin typeface="Arial Black" panose="020B0A04020102020204" pitchFamily="34" charset="0"/>
              </a:rPr>
              <a:t>Řízené rozhovory s odborníky </a:t>
            </a:r>
          </a:p>
        </p:txBody>
      </p:sp>
      <p:sp>
        <p:nvSpPr>
          <p:cNvPr id="3" name="Zástupný obsah 2">
            <a:extLst>
              <a:ext uri="{FF2B5EF4-FFF2-40B4-BE49-F238E27FC236}">
                <a16:creationId xmlns:a16="http://schemas.microsoft.com/office/drawing/2014/main" id="{5378F93D-0FE2-40AA-91BA-2F6640613671}"/>
              </a:ext>
            </a:extLst>
          </p:cNvPr>
          <p:cNvSpPr>
            <a:spLocks noGrp="1"/>
          </p:cNvSpPr>
          <p:nvPr>
            <p:ph idx="1"/>
          </p:nvPr>
        </p:nvSpPr>
        <p:spPr>
          <a:xfrm>
            <a:off x="838200" y="1443788"/>
            <a:ext cx="10515600" cy="5293895"/>
          </a:xfrm>
        </p:spPr>
        <p:txBody>
          <a:bodyPr>
            <a:normAutofit fontScale="77500" lnSpcReduction="20000"/>
          </a:bodyPr>
          <a:lstStyle/>
          <a:p>
            <a:pPr algn="just"/>
            <a:r>
              <a:rPr lang="cs-CZ" dirty="0"/>
              <a:t>Řízené rozhovory se zástupci profesních sdružení a státních institucí jsme provedli průzkum mezi provozovateli cestovních kanceláří, informačních center, lázní, ubytovacích a  stravovacích zařízení především v Moravskoslezském kraji v období červenec – září  2021, </a:t>
            </a:r>
            <a:r>
              <a:rPr lang="cs-CZ" b="1" dirty="0"/>
              <a:t>osloveno bylo 24 osob.</a:t>
            </a:r>
          </a:p>
          <a:p>
            <a:pPr algn="just"/>
            <a:r>
              <a:rPr lang="cs-CZ" dirty="0"/>
              <a:t>Z průzkumu vyplynulo, že </a:t>
            </a:r>
            <a:r>
              <a:rPr lang="cs-CZ" b="1" dirty="0"/>
              <a:t>všichni  oslovení respondenti shledávají značné rezervy </a:t>
            </a:r>
            <a:r>
              <a:rPr lang="cs-CZ" dirty="0"/>
              <a:t>v informační dostupnosti i v </a:t>
            </a:r>
            <a:r>
              <a:rPr lang="cs-CZ" b="1" dirty="0"/>
              <a:t>samotné přístupnosti do dotčených objektů</a:t>
            </a:r>
            <a:r>
              <a:rPr lang="cs-CZ" dirty="0"/>
              <a:t>, přičemž za hlavní důvod považují absenci </a:t>
            </a:r>
            <a:r>
              <a:rPr lang="cs-CZ" b="1" dirty="0"/>
              <a:t>celoplošného systémového nastavení metodiky, požadavků a pravidel</a:t>
            </a:r>
            <a:r>
              <a:rPr lang="cs-CZ" dirty="0"/>
              <a:t>, kterými by se jednotlivé subjekty mohly řídit mimo stavební zákon. Uvedli, že soukromé subjekty mapující přístupnost svými aktivitami suplují státní instituce, navíc tyto </a:t>
            </a:r>
            <a:r>
              <a:rPr lang="cs-CZ" b="1" dirty="0"/>
              <a:t>organizace postrádají finanční podporu</a:t>
            </a:r>
            <a:r>
              <a:rPr lang="cs-CZ" dirty="0"/>
              <a:t> a většinou velmi problematicky získávají prostředky od dalších soukromých subjektů. </a:t>
            </a:r>
          </a:p>
          <a:p>
            <a:pPr algn="just"/>
            <a:r>
              <a:rPr lang="cs-CZ" dirty="0"/>
              <a:t>Většina z oslovených respondentů (93 %)  uvedla, že další problém vidí v </a:t>
            </a:r>
            <a:r>
              <a:rPr lang="cs-CZ" b="1" dirty="0"/>
              <a:t>nedostatečné osvětě nejen poskytovatelů služeb, ale i široké veřejnosti</a:t>
            </a:r>
            <a:r>
              <a:rPr lang="cs-CZ" dirty="0"/>
              <a:t>, přestože objektivně dochází v posledních letech ke zlepšení, mj. díky využívání moderních technologií včetně internetu. Překvapující byla neinformovanost vedoucí pracovnice státní instituce o aktivitách soukromých subjektů v oblasti přístupnosti. </a:t>
            </a:r>
          </a:p>
          <a:p>
            <a:pPr algn="just"/>
            <a:r>
              <a:rPr lang="cs-CZ" dirty="0"/>
              <a:t>Pokud jde o stravovací zařízení v Moravskoslezském kraji, </a:t>
            </a:r>
            <a:r>
              <a:rPr lang="cs-CZ" b="1" dirty="0"/>
              <a:t>tak 2 % ze sledovaných podniků nemá zřízeny webové stránky, ale pouze sociální sítě a 0,4 % nemá vlastní webové stránky a nevyužívá ani sociální sítě. </a:t>
            </a:r>
          </a:p>
          <a:p>
            <a:endParaRPr lang="cs-CZ" dirty="0"/>
          </a:p>
        </p:txBody>
      </p:sp>
    </p:spTree>
    <p:extLst>
      <p:ext uri="{BB962C8B-B14F-4D97-AF65-F5344CB8AC3E}">
        <p14:creationId xmlns:p14="http://schemas.microsoft.com/office/powerpoint/2010/main" val="356373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A8144E-E138-4B29-92EF-F8D7982E5D74}"/>
              </a:ext>
            </a:extLst>
          </p:cNvPr>
          <p:cNvSpPr>
            <a:spLocks noGrp="1"/>
          </p:cNvSpPr>
          <p:nvPr>
            <p:ph type="title"/>
          </p:nvPr>
        </p:nvSpPr>
        <p:spPr/>
        <p:txBody>
          <a:bodyPr/>
          <a:lstStyle/>
          <a:p>
            <a:r>
              <a:rPr lang="cs-CZ" dirty="0">
                <a:latin typeface="Arial Black" panose="020B0A04020102020204" pitchFamily="34" charset="0"/>
              </a:rPr>
              <a:t>Osoby se specifickými potřebami</a:t>
            </a:r>
          </a:p>
        </p:txBody>
      </p:sp>
      <p:sp>
        <p:nvSpPr>
          <p:cNvPr id="4" name="Obdélník 3">
            <a:extLst>
              <a:ext uri="{FF2B5EF4-FFF2-40B4-BE49-F238E27FC236}">
                <a16:creationId xmlns:a16="http://schemas.microsoft.com/office/drawing/2014/main" id="{A8360735-097C-4C41-92D4-3BFCA7CC5187}"/>
              </a:ext>
            </a:extLst>
          </p:cNvPr>
          <p:cNvSpPr/>
          <p:nvPr/>
        </p:nvSpPr>
        <p:spPr>
          <a:xfrm>
            <a:off x="2014507" y="242445"/>
            <a:ext cx="8411362" cy="369332"/>
          </a:xfrm>
          <a:prstGeom prst="rect">
            <a:avLst/>
          </a:prstGeom>
        </p:spPr>
        <p:txBody>
          <a:bodyPr wrap="square">
            <a:spAutoFit/>
          </a:bodyPr>
          <a:lstStyle/>
          <a:p>
            <a:r>
              <a:rPr lang="cs-CZ" dirty="0"/>
              <a:t>Filosoficko-přírodovědecká fakulta v Opavě Ústav lázeňství, gastronomie a turismu</a:t>
            </a:r>
          </a:p>
        </p:txBody>
      </p:sp>
      <p:sp>
        <p:nvSpPr>
          <p:cNvPr id="5" name="Obdélník 4">
            <a:extLst>
              <a:ext uri="{FF2B5EF4-FFF2-40B4-BE49-F238E27FC236}">
                <a16:creationId xmlns:a16="http://schemas.microsoft.com/office/drawing/2014/main" id="{27BF4886-14AD-4F98-A20E-EEE3321F4379}"/>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pic>
        <p:nvPicPr>
          <p:cNvPr id="6" name="Obrázek 5">
            <a:extLst>
              <a:ext uri="{FF2B5EF4-FFF2-40B4-BE49-F238E27FC236}">
                <a16:creationId xmlns:a16="http://schemas.microsoft.com/office/drawing/2014/main" id="{1FF268AC-F0B0-4730-B452-024AC030C134}"/>
              </a:ext>
            </a:extLst>
          </p:cNvPr>
          <p:cNvPicPr>
            <a:picLocks noChangeAspect="1"/>
          </p:cNvPicPr>
          <p:nvPr/>
        </p:nvPicPr>
        <p:blipFill>
          <a:blip r:embed="rId2"/>
          <a:stretch>
            <a:fillRect/>
          </a:stretch>
        </p:blipFill>
        <p:spPr>
          <a:xfrm>
            <a:off x="1213033" y="1634662"/>
            <a:ext cx="4010025" cy="2571750"/>
          </a:xfrm>
          <a:prstGeom prst="rect">
            <a:avLst/>
          </a:prstGeom>
        </p:spPr>
      </p:pic>
      <p:sp>
        <p:nvSpPr>
          <p:cNvPr id="8" name="TextovéPole 7">
            <a:extLst>
              <a:ext uri="{FF2B5EF4-FFF2-40B4-BE49-F238E27FC236}">
                <a16:creationId xmlns:a16="http://schemas.microsoft.com/office/drawing/2014/main" id="{D2572703-F897-417E-A4D0-3C8478D47C26}"/>
              </a:ext>
            </a:extLst>
          </p:cNvPr>
          <p:cNvSpPr txBox="1"/>
          <p:nvPr/>
        </p:nvSpPr>
        <p:spPr>
          <a:xfrm>
            <a:off x="273308" y="4202056"/>
            <a:ext cx="6097604" cy="430887"/>
          </a:xfrm>
          <a:prstGeom prst="rect">
            <a:avLst/>
          </a:prstGeom>
          <a:noFill/>
        </p:spPr>
        <p:txBody>
          <a:bodyPr wrap="square">
            <a:spAutoFit/>
          </a:bodyPr>
          <a:lstStyle/>
          <a:p>
            <a:r>
              <a:rPr lang="cs-CZ" sz="1100" dirty="0"/>
              <a:t>https://www.bing.com/images/search?q=osoby+se+specifick%c3%bdmi+pot%c5%99ebami+&amp;form=HDRSC3&amp;first=1&amp;tsc=ImageHoverTitle</a:t>
            </a:r>
          </a:p>
        </p:txBody>
      </p:sp>
      <p:pic>
        <p:nvPicPr>
          <p:cNvPr id="9" name="Obrázek 8">
            <a:extLst>
              <a:ext uri="{FF2B5EF4-FFF2-40B4-BE49-F238E27FC236}">
                <a16:creationId xmlns:a16="http://schemas.microsoft.com/office/drawing/2014/main" id="{9D5B294F-F78D-4E97-A5C7-606A28A47C7F}"/>
              </a:ext>
            </a:extLst>
          </p:cNvPr>
          <p:cNvPicPr>
            <a:picLocks noChangeAspect="1"/>
          </p:cNvPicPr>
          <p:nvPr/>
        </p:nvPicPr>
        <p:blipFill>
          <a:blip r:embed="rId3"/>
          <a:stretch>
            <a:fillRect/>
          </a:stretch>
        </p:blipFill>
        <p:spPr>
          <a:xfrm>
            <a:off x="3996760" y="4104150"/>
            <a:ext cx="3600450" cy="2238375"/>
          </a:xfrm>
          <a:prstGeom prst="ellipse">
            <a:avLst/>
          </a:prstGeom>
          <a:ln>
            <a:noFill/>
          </a:ln>
          <a:effectLst>
            <a:softEdge rad="112500"/>
          </a:effectLst>
        </p:spPr>
      </p:pic>
      <p:pic>
        <p:nvPicPr>
          <p:cNvPr id="10" name="Obrázek 9">
            <a:extLst>
              <a:ext uri="{FF2B5EF4-FFF2-40B4-BE49-F238E27FC236}">
                <a16:creationId xmlns:a16="http://schemas.microsoft.com/office/drawing/2014/main" id="{66CB8AEA-8C99-4181-8D37-E50A4B00003E}"/>
              </a:ext>
            </a:extLst>
          </p:cNvPr>
          <p:cNvPicPr>
            <a:picLocks noChangeAspect="1"/>
          </p:cNvPicPr>
          <p:nvPr/>
        </p:nvPicPr>
        <p:blipFill>
          <a:blip r:embed="rId4">
            <a:clrChange>
              <a:clrFrom>
                <a:srgbClr val="FFFFFF"/>
              </a:clrFrom>
              <a:clrTo>
                <a:srgbClr val="FFFFFF">
                  <a:alpha val="0"/>
                </a:srgbClr>
              </a:clrTo>
            </a:clrChange>
            <a:alphaModFix/>
          </a:blip>
          <a:stretch>
            <a:fillRect/>
          </a:stretch>
        </p:blipFill>
        <p:spPr>
          <a:xfrm>
            <a:off x="7592518" y="1272590"/>
            <a:ext cx="3728144" cy="4594007"/>
          </a:xfrm>
          <a:prstGeom prst="rect">
            <a:avLst/>
          </a:prstGeom>
        </p:spPr>
      </p:pic>
    </p:spTree>
    <p:extLst>
      <p:ext uri="{BB962C8B-B14F-4D97-AF65-F5344CB8AC3E}">
        <p14:creationId xmlns:p14="http://schemas.microsoft.com/office/powerpoint/2010/main" val="139088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615E29CE-7C08-4AF0-B876-8FDF317D115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53776" y="1706046"/>
            <a:ext cx="5463540" cy="3276600"/>
          </a:xfrm>
          <a:prstGeom prst="rect">
            <a:avLst/>
          </a:prstGeom>
        </p:spPr>
      </p:pic>
      <p:sp>
        <p:nvSpPr>
          <p:cNvPr id="2" name="Nadpis 1">
            <a:extLst>
              <a:ext uri="{FF2B5EF4-FFF2-40B4-BE49-F238E27FC236}">
                <a16:creationId xmlns:a16="http://schemas.microsoft.com/office/drawing/2014/main" id="{93A8144E-E138-4B29-92EF-F8D7982E5D74}"/>
              </a:ext>
            </a:extLst>
          </p:cNvPr>
          <p:cNvSpPr>
            <a:spLocks noGrp="1"/>
          </p:cNvSpPr>
          <p:nvPr>
            <p:ph type="title"/>
          </p:nvPr>
        </p:nvSpPr>
        <p:spPr>
          <a:xfrm>
            <a:off x="838200" y="611777"/>
            <a:ext cx="10515600" cy="1325563"/>
          </a:xfrm>
        </p:spPr>
        <p:txBody>
          <a:bodyPr/>
          <a:lstStyle/>
          <a:p>
            <a:pPr algn="ctr"/>
            <a:r>
              <a:rPr lang="cs-CZ" dirty="0">
                <a:latin typeface="Arial Black" panose="020B0A04020102020204" pitchFamily="34" charset="0"/>
              </a:rPr>
              <a:t>Osoby se specifickými potřebami</a:t>
            </a:r>
            <a:br>
              <a:rPr lang="cs-CZ" dirty="0">
                <a:latin typeface="Arial Black" panose="020B0A04020102020204" pitchFamily="34" charset="0"/>
              </a:rPr>
            </a:br>
            <a:r>
              <a:rPr lang="cs-CZ" dirty="0">
                <a:latin typeface="Arial Black" panose="020B0A04020102020204" pitchFamily="34" charset="0"/>
              </a:rPr>
              <a:t>zrakově</a:t>
            </a:r>
          </a:p>
        </p:txBody>
      </p:sp>
      <p:sp>
        <p:nvSpPr>
          <p:cNvPr id="4" name="Obdélník 3">
            <a:extLst>
              <a:ext uri="{FF2B5EF4-FFF2-40B4-BE49-F238E27FC236}">
                <a16:creationId xmlns:a16="http://schemas.microsoft.com/office/drawing/2014/main" id="{A8360735-097C-4C41-92D4-3BFCA7CC5187}"/>
              </a:ext>
            </a:extLst>
          </p:cNvPr>
          <p:cNvSpPr/>
          <p:nvPr/>
        </p:nvSpPr>
        <p:spPr>
          <a:xfrm>
            <a:off x="2014507" y="242445"/>
            <a:ext cx="8411362" cy="369332"/>
          </a:xfrm>
          <a:prstGeom prst="rect">
            <a:avLst/>
          </a:prstGeom>
        </p:spPr>
        <p:txBody>
          <a:bodyPr wrap="square">
            <a:spAutoFit/>
          </a:bodyPr>
          <a:lstStyle/>
          <a:p>
            <a:r>
              <a:rPr lang="cs-CZ" dirty="0"/>
              <a:t>Filosoficko-přírodovědecká fakulta v Opavě Ústav lázeňství, gastronomie a turismu</a:t>
            </a:r>
          </a:p>
        </p:txBody>
      </p:sp>
      <p:sp>
        <p:nvSpPr>
          <p:cNvPr id="5" name="Obdélník 4">
            <a:extLst>
              <a:ext uri="{FF2B5EF4-FFF2-40B4-BE49-F238E27FC236}">
                <a16:creationId xmlns:a16="http://schemas.microsoft.com/office/drawing/2014/main" id="{27BF4886-14AD-4F98-A20E-EEE3321F4379}"/>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Tree>
    <p:extLst>
      <p:ext uri="{BB962C8B-B14F-4D97-AF65-F5344CB8AC3E}">
        <p14:creationId xmlns:p14="http://schemas.microsoft.com/office/powerpoint/2010/main" val="413750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08000"/>
            <a:ext cx="10515600" cy="959473"/>
          </a:xfrm>
        </p:spPr>
        <p:txBody>
          <a:bodyPr>
            <a:noAutofit/>
          </a:bodyPr>
          <a:lstStyle/>
          <a:p>
            <a:pPr algn="ctr"/>
            <a:r>
              <a:rPr lang="cs-CZ" sz="3000" b="1" dirty="0">
                <a:latin typeface="Arial Black" panose="020B0A04020102020204" pitchFamily="34" charset="0"/>
              </a:rPr>
              <a:t>Nástroje pro testování informační přístupnosti </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771650" y="257711"/>
            <a:ext cx="8804943" cy="400110"/>
          </a:xfrm>
          <a:prstGeom prst="rect">
            <a:avLst/>
          </a:prstGeom>
        </p:spPr>
        <p:txBody>
          <a:bodyPr wrap="square">
            <a:spAutoFit/>
          </a:bodyPr>
          <a:lstStyle/>
          <a:p>
            <a:r>
              <a:rPr lang="cs-CZ" sz="2000" dirty="0"/>
              <a:t>Filosoficko-přírodovědecká fakulta v Opavě Ústav lázeňství, gastronomie a turismu</a:t>
            </a:r>
          </a:p>
        </p:txBody>
      </p:sp>
      <p:pic>
        <p:nvPicPr>
          <p:cNvPr id="10" name="Obrázek 9">
            <a:extLst>
              <a:ext uri="{FF2B5EF4-FFF2-40B4-BE49-F238E27FC236}">
                <a16:creationId xmlns:a16="http://schemas.microsoft.com/office/drawing/2014/main" id="{C569B671-72D2-4621-BC25-7E15FB2D8A19}"/>
              </a:ext>
            </a:extLst>
          </p:cNvPr>
          <p:cNvPicPr>
            <a:picLocks noChangeAspect="1"/>
          </p:cNvPicPr>
          <p:nvPr/>
        </p:nvPicPr>
        <p:blipFill rotWithShape="1">
          <a:blip r:embed="rId2"/>
          <a:srcRect l="23572" t="24000" r="24447" b="19823"/>
          <a:stretch/>
        </p:blipFill>
        <p:spPr>
          <a:xfrm>
            <a:off x="3019025" y="3972691"/>
            <a:ext cx="4089522" cy="2486102"/>
          </a:xfrm>
          <a:prstGeom prst="rect">
            <a:avLst/>
          </a:prstGeom>
        </p:spPr>
      </p:pic>
      <p:pic>
        <p:nvPicPr>
          <p:cNvPr id="12" name="Obrázek 11">
            <a:extLst>
              <a:ext uri="{FF2B5EF4-FFF2-40B4-BE49-F238E27FC236}">
                <a16:creationId xmlns:a16="http://schemas.microsoft.com/office/drawing/2014/main" id="{B3319E73-2AD1-4299-8BC5-523476941905}"/>
              </a:ext>
            </a:extLst>
          </p:cNvPr>
          <p:cNvPicPr>
            <a:picLocks noChangeAspect="1"/>
          </p:cNvPicPr>
          <p:nvPr/>
        </p:nvPicPr>
        <p:blipFill rotWithShape="1">
          <a:blip r:embed="rId3"/>
          <a:srcRect l="631" t="12660" r="-895" b="5544"/>
          <a:stretch/>
        </p:blipFill>
        <p:spPr>
          <a:xfrm>
            <a:off x="453163" y="1361222"/>
            <a:ext cx="6018998" cy="2762053"/>
          </a:xfrm>
          <a:prstGeom prst="rect">
            <a:avLst/>
          </a:prstGeom>
        </p:spPr>
      </p:pic>
      <p:pic>
        <p:nvPicPr>
          <p:cNvPr id="14" name="Obrázek 13">
            <a:extLst>
              <a:ext uri="{FF2B5EF4-FFF2-40B4-BE49-F238E27FC236}">
                <a16:creationId xmlns:a16="http://schemas.microsoft.com/office/drawing/2014/main" id="{2D6198C2-B129-4C9B-8641-C188208CBBF7}"/>
              </a:ext>
            </a:extLst>
          </p:cNvPr>
          <p:cNvPicPr>
            <a:picLocks noChangeAspect="1"/>
          </p:cNvPicPr>
          <p:nvPr/>
        </p:nvPicPr>
        <p:blipFill rotWithShape="1">
          <a:blip r:embed="rId4"/>
          <a:srcRect l="789" t="14877" r="71263" b="7407"/>
          <a:stretch/>
        </p:blipFill>
        <p:spPr>
          <a:xfrm>
            <a:off x="8038452" y="1093465"/>
            <a:ext cx="3271913" cy="5117884"/>
          </a:xfrm>
          <a:prstGeom prst="rect">
            <a:avLst/>
          </a:prstGeom>
        </p:spPr>
      </p:pic>
    </p:spTree>
    <p:extLst>
      <p:ext uri="{BB962C8B-B14F-4D97-AF65-F5344CB8AC3E}">
        <p14:creationId xmlns:p14="http://schemas.microsoft.com/office/powerpoint/2010/main" val="223129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08000"/>
            <a:ext cx="10515600" cy="959473"/>
          </a:xfrm>
        </p:spPr>
        <p:txBody>
          <a:bodyPr>
            <a:noAutofit/>
          </a:bodyPr>
          <a:lstStyle/>
          <a:p>
            <a:pPr algn="ctr"/>
            <a:r>
              <a:rPr lang="cs-CZ" sz="3000" b="1" dirty="0">
                <a:latin typeface="Arial Black" panose="020B0A04020102020204" pitchFamily="34" charset="0"/>
              </a:rPr>
              <a:t>Nástroje pro testování informační přístupnosti </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771650" y="257711"/>
            <a:ext cx="8804943" cy="400110"/>
          </a:xfrm>
          <a:prstGeom prst="rect">
            <a:avLst/>
          </a:prstGeom>
        </p:spPr>
        <p:txBody>
          <a:bodyPr wrap="square">
            <a:spAutoFit/>
          </a:bodyPr>
          <a:lstStyle/>
          <a:p>
            <a:r>
              <a:rPr lang="cs-CZ" sz="2000" dirty="0"/>
              <a:t>Filosoficko-přírodovědecká fakulta v Opavě Ústav lázeňství, gastronomie a turismu</a:t>
            </a:r>
          </a:p>
        </p:txBody>
      </p:sp>
      <p:pic>
        <p:nvPicPr>
          <p:cNvPr id="7" name="Obrázek 6">
            <a:extLst>
              <a:ext uri="{FF2B5EF4-FFF2-40B4-BE49-F238E27FC236}">
                <a16:creationId xmlns:a16="http://schemas.microsoft.com/office/drawing/2014/main" id="{63A6D9E8-05BE-4F08-82BE-42514CF02991}"/>
              </a:ext>
            </a:extLst>
          </p:cNvPr>
          <p:cNvPicPr>
            <a:picLocks noChangeAspect="1"/>
          </p:cNvPicPr>
          <p:nvPr/>
        </p:nvPicPr>
        <p:blipFill rotWithShape="1">
          <a:blip r:embed="rId2"/>
          <a:srcRect l="9244" r="11972"/>
          <a:stretch/>
        </p:blipFill>
        <p:spPr>
          <a:xfrm>
            <a:off x="1289785" y="1467472"/>
            <a:ext cx="6270031" cy="2036123"/>
          </a:xfrm>
          <a:prstGeom prst="rect">
            <a:avLst/>
          </a:prstGeom>
        </p:spPr>
      </p:pic>
      <p:pic>
        <p:nvPicPr>
          <p:cNvPr id="6" name="Obrázek 5">
            <a:extLst>
              <a:ext uri="{FF2B5EF4-FFF2-40B4-BE49-F238E27FC236}">
                <a16:creationId xmlns:a16="http://schemas.microsoft.com/office/drawing/2014/main" id="{5A662D00-9FBB-4CC7-A536-3C2D2E40993E}"/>
              </a:ext>
            </a:extLst>
          </p:cNvPr>
          <p:cNvPicPr>
            <a:picLocks noChangeAspect="1"/>
          </p:cNvPicPr>
          <p:nvPr/>
        </p:nvPicPr>
        <p:blipFill rotWithShape="1">
          <a:blip r:embed="rId3"/>
          <a:srcRect l="57474" t="9592" r="10579" b="14386"/>
          <a:stretch/>
        </p:blipFill>
        <p:spPr>
          <a:xfrm>
            <a:off x="7806089" y="1187256"/>
            <a:ext cx="3686475" cy="4934443"/>
          </a:xfrm>
          <a:prstGeom prst="rect">
            <a:avLst/>
          </a:prstGeom>
        </p:spPr>
      </p:pic>
      <p:pic>
        <p:nvPicPr>
          <p:cNvPr id="9" name="Obrázek 8">
            <a:extLst>
              <a:ext uri="{FF2B5EF4-FFF2-40B4-BE49-F238E27FC236}">
                <a16:creationId xmlns:a16="http://schemas.microsoft.com/office/drawing/2014/main" id="{FD165E7E-1666-46F8-97C1-3620928A60F5}"/>
              </a:ext>
            </a:extLst>
          </p:cNvPr>
          <p:cNvPicPr>
            <a:picLocks noChangeAspect="1"/>
          </p:cNvPicPr>
          <p:nvPr/>
        </p:nvPicPr>
        <p:blipFill rotWithShape="1">
          <a:blip r:embed="rId4"/>
          <a:srcRect t="11382" r="57025" b="7284"/>
          <a:stretch/>
        </p:blipFill>
        <p:spPr>
          <a:xfrm>
            <a:off x="3238244" y="3654477"/>
            <a:ext cx="2373111" cy="2431561"/>
          </a:xfrm>
          <a:prstGeom prst="rect">
            <a:avLst/>
          </a:prstGeom>
        </p:spPr>
      </p:pic>
    </p:spTree>
    <p:extLst>
      <p:ext uri="{BB962C8B-B14F-4D97-AF65-F5344CB8AC3E}">
        <p14:creationId xmlns:p14="http://schemas.microsoft.com/office/powerpoint/2010/main" val="19445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36575"/>
            <a:ext cx="10515600" cy="959473"/>
          </a:xfrm>
        </p:spPr>
        <p:txBody>
          <a:bodyPr/>
          <a:lstStyle/>
          <a:p>
            <a:pPr algn="ctr"/>
            <a:r>
              <a:rPr lang="cs-CZ" b="1">
                <a:latin typeface="Arial Black" panose="020B0A04020102020204" pitchFamily="34" charset="0"/>
              </a:rPr>
              <a:t>Vybrané </a:t>
            </a:r>
            <a:r>
              <a:rPr lang="cs-CZ" b="1" smtClean="0">
                <a:latin typeface="Arial Black" panose="020B0A04020102020204" pitchFamily="34" charset="0"/>
              </a:rPr>
              <a:t>faktory </a:t>
            </a:r>
            <a:endParaRPr lang="cs-CZ" b="1" dirty="0">
              <a:latin typeface="Arial Black" panose="020B0A04020102020204" pitchFamily="34" charset="0"/>
            </a:endParaRPr>
          </a:p>
        </p:txBody>
      </p:sp>
      <p:graphicFrame>
        <p:nvGraphicFramePr>
          <p:cNvPr id="6" name="Zástupný symbol pro obsah 5">
            <a:extLst>
              <a:ext uri="{FF2B5EF4-FFF2-40B4-BE49-F238E27FC236}">
                <a16:creationId xmlns:a16="http://schemas.microsoft.com/office/drawing/2014/main" id="{AA2ED906-144E-4BF6-B46E-1BFEA73360DD}"/>
              </a:ext>
            </a:extLst>
          </p:cNvPr>
          <p:cNvGraphicFramePr>
            <a:graphicFrameLocks noGrp="1"/>
          </p:cNvGraphicFramePr>
          <p:nvPr>
            <p:ph idx="1"/>
            <p:extLst>
              <p:ext uri="{D42A27DB-BD31-4B8C-83A1-F6EECF244321}">
                <p14:modId xmlns:p14="http://schemas.microsoft.com/office/powerpoint/2010/main" val="4176458855"/>
              </p:ext>
            </p:extLst>
          </p:nvPr>
        </p:nvGraphicFramePr>
        <p:xfrm>
          <a:off x="514349" y="1876425"/>
          <a:ext cx="10715626" cy="4150723"/>
        </p:xfrm>
        <a:graphic>
          <a:graphicData uri="http://schemas.openxmlformats.org/drawingml/2006/table">
            <a:tbl>
              <a:tblPr firstRow="1" firstCol="1" bandRow="1">
                <a:tableStyleId>{5C22544A-7EE6-4342-B048-85BDC9FD1C3A}</a:tableStyleId>
              </a:tblPr>
              <a:tblGrid>
                <a:gridCol w="5357813">
                  <a:extLst>
                    <a:ext uri="{9D8B030D-6E8A-4147-A177-3AD203B41FA5}">
                      <a16:colId xmlns:a16="http://schemas.microsoft.com/office/drawing/2014/main" val="2060736147"/>
                    </a:ext>
                  </a:extLst>
                </a:gridCol>
                <a:gridCol w="5357813">
                  <a:extLst>
                    <a:ext uri="{9D8B030D-6E8A-4147-A177-3AD203B41FA5}">
                      <a16:colId xmlns:a16="http://schemas.microsoft.com/office/drawing/2014/main" val="3754887237"/>
                    </a:ext>
                  </a:extLst>
                </a:gridCol>
              </a:tblGrid>
              <a:tr h="357829">
                <a:tc>
                  <a:txBody>
                    <a:bodyPr/>
                    <a:lstStyle/>
                    <a:p>
                      <a:pPr algn="ctr">
                        <a:spcAft>
                          <a:spcPts val="0"/>
                        </a:spcAft>
                      </a:pPr>
                      <a:r>
                        <a:rPr lang="cs-CZ" sz="1800" b="1" kern="1200" dirty="0">
                          <a:solidFill>
                            <a:schemeClr val="lt1"/>
                          </a:solidFill>
                          <a:effectLst/>
                          <a:latin typeface="+mn-lt"/>
                          <a:ea typeface="+mn-ea"/>
                          <a:cs typeface="+mn-cs"/>
                        </a:rPr>
                        <a:t>Faktory</a:t>
                      </a:r>
                      <a:r>
                        <a:rPr lang="cs-CZ" sz="1800" dirty="0">
                          <a:effectLst/>
                        </a:rPr>
                        <a:t> </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cs-CZ" sz="2000" dirty="0">
                          <a:effectLst/>
                        </a:rPr>
                        <a:t>Kód</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1717722"/>
                  </a:ext>
                </a:extLst>
              </a:tr>
              <a:tr h="357829">
                <a:tc>
                  <a:txBody>
                    <a:bodyPr/>
                    <a:lstStyle/>
                    <a:p>
                      <a:pPr algn="just">
                        <a:spcAft>
                          <a:spcPts val="0"/>
                        </a:spcAft>
                      </a:pPr>
                      <a:r>
                        <a:rPr lang="en-GB" sz="1800" dirty="0">
                          <a:effectLst/>
                        </a:rPr>
                        <a:t>Text elements should have a reasonable contrast ratio</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600" dirty="0">
                          <a:effectLst/>
                        </a:rPr>
                        <a:t>Q1</a:t>
                      </a:r>
                      <a:endParaRPr lang="cs-CZ"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8186949"/>
                  </a:ext>
                </a:extLst>
              </a:tr>
              <a:tr h="715658">
                <a:tc>
                  <a:txBody>
                    <a:bodyPr/>
                    <a:lstStyle/>
                    <a:p>
                      <a:pPr algn="just">
                        <a:spcAft>
                          <a:spcPts val="0"/>
                        </a:spcAft>
                      </a:pPr>
                      <a:r>
                        <a:rPr lang="en-GB" sz="1800" dirty="0">
                          <a:effectLst/>
                        </a:rPr>
                        <a:t>Images should have a text alternative or presentation role</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600" dirty="0">
                          <a:effectLst/>
                        </a:rPr>
                        <a:t>Q2</a:t>
                      </a:r>
                      <a:endParaRPr lang="cs-CZ"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7505149"/>
                  </a:ext>
                </a:extLst>
              </a:tr>
              <a:tr h="357829">
                <a:tc>
                  <a:txBody>
                    <a:bodyPr/>
                    <a:lstStyle/>
                    <a:p>
                      <a:pPr algn="just">
                        <a:spcAft>
                          <a:spcPts val="0"/>
                        </a:spcAft>
                      </a:pPr>
                      <a:r>
                        <a:rPr lang="en-GB" sz="1800" dirty="0">
                          <a:effectLst/>
                        </a:rPr>
                        <a:t>Controls and media elements should have labels</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600" dirty="0">
                          <a:effectLst/>
                        </a:rPr>
                        <a:t>Q3</a:t>
                      </a:r>
                      <a:endParaRPr lang="cs-CZ"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4479508"/>
                  </a:ext>
                </a:extLst>
              </a:tr>
              <a:tr h="357829">
                <a:tc>
                  <a:txBody>
                    <a:bodyPr/>
                    <a:lstStyle/>
                    <a:p>
                      <a:pPr algn="just">
                        <a:spcAft>
                          <a:spcPts val="0"/>
                        </a:spcAft>
                      </a:pPr>
                      <a:r>
                        <a:rPr lang="en-GB" sz="1800" dirty="0">
                          <a:effectLst/>
                        </a:rPr>
                        <a:t>Tables should have matching headers</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600" dirty="0">
                          <a:effectLst/>
                        </a:rPr>
                        <a:t>Q4</a:t>
                      </a:r>
                      <a:endParaRPr lang="cs-CZ"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8357576"/>
                  </a:ext>
                </a:extLst>
              </a:tr>
              <a:tr h="715658">
                <a:tc>
                  <a:txBody>
                    <a:bodyPr/>
                    <a:lstStyle/>
                    <a:p>
                      <a:pPr algn="just">
                        <a:spcAft>
                          <a:spcPts val="0"/>
                        </a:spcAft>
                      </a:pPr>
                      <a:r>
                        <a:rPr lang="en-GB" sz="1800" dirty="0">
                          <a:effectLst/>
                        </a:rPr>
                        <a:t>Meaningful images should not be used in the background of elements</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600" dirty="0">
                          <a:effectLst/>
                        </a:rPr>
                        <a:t>Q5</a:t>
                      </a:r>
                      <a:endParaRPr lang="cs-CZ"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3455247"/>
                  </a:ext>
                </a:extLst>
              </a:tr>
              <a:tr h="715658">
                <a:tc>
                  <a:txBody>
                    <a:bodyPr/>
                    <a:lstStyle/>
                    <a:p>
                      <a:pPr algn="just">
                        <a:spcAft>
                          <a:spcPts val="0"/>
                        </a:spcAft>
                      </a:pPr>
                      <a:r>
                        <a:rPr lang="en-GB" sz="1800" dirty="0">
                          <a:effectLst/>
                        </a:rPr>
                        <a:t>These elements are focusable, but either invisible or obscured by another element </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3600" dirty="0">
                          <a:effectLst/>
                        </a:rPr>
                        <a:t>Q6</a:t>
                      </a:r>
                      <a:endParaRPr lang="cs-CZ"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7036604"/>
                  </a:ext>
                </a:extLst>
              </a:tr>
            </a:tbl>
          </a:graphicData>
        </a:graphic>
      </p:graphicFrame>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b="1" dirty="0">
                <a:solidFill>
                  <a:srgbClr val="FF0000"/>
                </a:solidFill>
              </a:rPr>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657350" y="242445"/>
            <a:ext cx="8768519" cy="400110"/>
          </a:xfrm>
          <a:prstGeom prst="rect">
            <a:avLst/>
          </a:prstGeom>
        </p:spPr>
        <p:txBody>
          <a:bodyPr wrap="square">
            <a:spAutoFit/>
          </a:bodyPr>
          <a:lstStyle/>
          <a:p>
            <a:r>
              <a:rPr lang="cs-CZ" sz="2000" dirty="0"/>
              <a:t>Filosoficko-přírodovědecká fakulta v Opavě Ústav lázeňství, gastronomie a turi</a:t>
            </a:r>
            <a:r>
              <a:rPr lang="cs-CZ" dirty="0"/>
              <a:t>smu</a:t>
            </a:r>
          </a:p>
        </p:txBody>
      </p:sp>
    </p:spTree>
    <p:extLst>
      <p:ext uri="{BB962C8B-B14F-4D97-AF65-F5344CB8AC3E}">
        <p14:creationId xmlns:p14="http://schemas.microsoft.com/office/powerpoint/2010/main" val="38101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F343B-12EA-4891-8DEA-13295366C902}"/>
              </a:ext>
            </a:extLst>
          </p:cNvPr>
          <p:cNvSpPr>
            <a:spLocks noGrp="1"/>
          </p:cNvSpPr>
          <p:nvPr>
            <p:ph type="title"/>
          </p:nvPr>
        </p:nvSpPr>
        <p:spPr>
          <a:xfrm>
            <a:off x="838200" y="508000"/>
            <a:ext cx="10515600" cy="959473"/>
          </a:xfrm>
        </p:spPr>
        <p:txBody>
          <a:bodyPr>
            <a:noAutofit/>
          </a:bodyPr>
          <a:lstStyle/>
          <a:p>
            <a:pPr algn="ctr"/>
            <a:r>
              <a:rPr lang="cs-CZ" sz="3000" b="1" dirty="0">
                <a:latin typeface="Arial Black" panose="020B0A04020102020204" pitchFamily="34" charset="0"/>
              </a:rPr>
              <a:t>Metody shlukování</a:t>
            </a:r>
          </a:p>
        </p:txBody>
      </p:sp>
      <p:sp>
        <p:nvSpPr>
          <p:cNvPr id="4" name="Obdélník 3">
            <a:extLst>
              <a:ext uri="{FF2B5EF4-FFF2-40B4-BE49-F238E27FC236}">
                <a16:creationId xmlns:a16="http://schemas.microsoft.com/office/drawing/2014/main" id="{A1E4DF55-A473-4DC4-AB30-D11479960F3A}"/>
              </a:ext>
            </a:extLst>
          </p:cNvPr>
          <p:cNvSpPr/>
          <p:nvPr/>
        </p:nvSpPr>
        <p:spPr>
          <a:xfrm>
            <a:off x="732638" y="6308209"/>
            <a:ext cx="11276549" cy="369332"/>
          </a:xfrm>
          <a:prstGeom prst="rect">
            <a:avLst/>
          </a:prstGeom>
        </p:spPr>
        <p:txBody>
          <a:bodyPr wrap="none">
            <a:spAutoFit/>
          </a:bodyPr>
          <a:lstStyle/>
          <a:p>
            <a:r>
              <a:rPr lang="cs-CZ" dirty="0"/>
              <a:t>SGS 1/2021  </a:t>
            </a:r>
            <a:r>
              <a:rPr lang="cs-CZ" b="1" dirty="0"/>
              <a:t>Informační přístupnost cestovního ruchu v segmentu gastronomických zařízení Moravskoslezského kraje</a:t>
            </a:r>
            <a:endParaRPr lang="cs-CZ" dirty="0"/>
          </a:p>
        </p:txBody>
      </p:sp>
      <p:sp>
        <p:nvSpPr>
          <p:cNvPr id="5" name="Obdélník 4">
            <a:extLst>
              <a:ext uri="{FF2B5EF4-FFF2-40B4-BE49-F238E27FC236}">
                <a16:creationId xmlns:a16="http://schemas.microsoft.com/office/drawing/2014/main" id="{9A2F85E0-FAF5-47EB-9845-C3028ABACD0C}"/>
              </a:ext>
            </a:extLst>
          </p:cNvPr>
          <p:cNvSpPr/>
          <p:nvPr/>
        </p:nvSpPr>
        <p:spPr>
          <a:xfrm>
            <a:off x="1771650" y="257711"/>
            <a:ext cx="8804943" cy="400110"/>
          </a:xfrm>
          <a:prstGeom prst="rect">
            <a:avLst/>
          </a:prstGeom>
        </p:spPr>
        <p:txBody>
          <a:bodyPr wrap="square">
            <a:spAutoFit/>
          </a:bodyPr>
          <a:lstStyle/>
          <a:p>
            <a:r>
              <a:rPr lang="cs-CZ" sz="2000" dirty="0"/>
              <a:t>Filosoficko-přírodovědecká fakulta v Opavě Ústav lázeňství, gastronomie a turismu</a:t>
            </a:r>
          </a:p>
        </p:txBody>
      </p:sp>
      <p:sp>
        <p:nvSpPr>
          <p:cNvPr id="9" name="Zástupný symbol pro obsah 8">
            <a:extLst>
              <a:ext uri="{FF2B5EF4-FFF2-40B4-BE49-F238E27FC236}">
                <a16:creationId xmlns:a16="http://schemas.microsoft.com/office/drawing/2014/main" id="{58FE9A89-0C78-4DE6-A574-134A35C738CB}"/>
              </a:ext>
            </a:extLst>
          </p:cNvPr>
          <p:cNvSpPr>
            <a:spLocks noGrp="1"/>
          </p:cNvSpPr>
          <p:nvPr>
            <p:ph idx="1"/>
          </p:nvPr>
        </p:nvSpPr>
        <p:spPr>
          <a:xfrm>
            <a:off x="838200" y="1467473"/>
            <a:ext cx="10515600" cy="4709490"/>
          </a:xfrm>
        </p:spPr>
        <p:txBody>
          <a:bodyPr>
            <a:normAutofit/>
          </a:bodyPr>
          <a:lstStyle/>
          <a:p>
            <a:pPr marL="0" indent="0">
              <a:buNone/>
            </a:pPr>
            <a:r>
              <a:rPr lang="cs-CZ" b="1" dirty="0"/>
              <a:t>Hierarchické  - euklidovské, Manhattan, euklidovské</a:t>
            </a:r>
            <a:r>
              <a:rPr lang="cs-CZ" b="1" baseline="30000" dirty="0"/>
              <a:t>2</a:t>
            </a:r>
          </a:p>
          <a:p>
            <a:r>
              <a:rPr lang="cs-CZ" b="1" baseline="30000" dirty="0"/>
              <a:t>metoda nejbližšího souseda </a:t>
            </a:r>
            <a:r>
              <a:rPr lang="cs-CZ" b="1" baseline="30000" dirty="0">
                <a:solidFill>
                  <a:srgbClr val="FF0000"/>
                </a:solidFill>
              </a:rPr>
              <a:t>dvou nejbližších objektů z různých shluků</a:t>
            </a:r>
            <a:r>
              <a:rPr lang="cs-CZ" b="1" baseline="30000" dirty="0"/>
              <a:t>. </a:t>
            </a:r>
          </a:p>
          <a:p>
            <a:r>
              <a:rPr lang="cs-CZ" b="1" i="1" baseline="30000" dirty="0"/>
              <a:t>metoda nejbližšího souseda </a:t>
            </a:r>
            <a:r>
              <a:rPr lang="cs-CZ" b="1" i="1" baseline="30000" dirty="0">
                <a:solidFill>
                  <a:srgbClr val="FF0000"/>
                </a:solidFill>
              </a:rPr>
              <a:t> je určována naopak vzdáleností dvou nejvzdálenějších objektů z různých shluků</a:t>
            </a:r>
            <a:r>
              <a:rPr lang="cs-CZ" b="1" i="1" baseline="30000" dirty="0"/>
              <a:t>. </a:t>
            </a:r>
          </a:p>
          <a:p>
            <a:r>
              <a:rPr lang="cs-CZ" b="1" i="1" baseline="30000" dirty="0" err="1"/>
              <a:t>centroidní</a:t>
            </a:r>
            <a:r>
              <a:rPr lang="cs-CZ" b="1" i="1" baseline="30000" dirty="0"/>
              <a:t> metoda - vzdálenost shluků je určována </a:t>
            </a:r>
            <a:r>
              <a:rPr lang="cs-CZ" b="1" i="1" baseline="30000" dirty="0">
                <a:solidFill>
                  <a:srgbClr val="FF0000"/>
                </a:solidFill>
              </a:rPr>
              <a:t>vzdáleností jejich center </a:t>
            </a:r>
            <a:r>
              <a:rPr lang="cs-CZ" b="1" i="1" baseline="30000" dirty="0"/>
              <a:t>(čtvercovou euklidovskou vzdáleností.)</a:t>
            </a:r>
          </a:p>
          <a:p>
            <a:r>
              <a:rPr lang="cs-CZ" b="1" i="1" baseline="30000" dirty="0"/>
              <a:t>párová vzdálenost (pair-</a:t>
            </a:r>
            <a:r>
              <a:rPr lang="cs-CZ" b="1" i="1" baseline="30000" dirty="0" err="1"/>
              <a:t>group</a:t>
            </a:r>
            <a:r>
              <a:rPr lang="cs-CZ" b="1" i="1" baseline="30000" dirty="0"/>
              <a:t> </a:t>
            </a:r>
            <a:r>
              <a:rPr lang="cs-CZ" b="1" i="1" baseline="30000" dirty="0" err="1"/>
              <a:t>average</a:t>
            </a:r>
            <a:r>
              <a:rPr lang="cs-CZ" b="1" i="1" baseline="30000" dirty="0"/>
              <a:t>) - vzdálenost shluků je </a:t>
            </a:r>
            <a:r>
              <a:rPr lang="cs-CZ" b="1" i="1" baseline="30000" dirty="0">
                <a:solidFill>
                  <a:srgbClr val="FF0000"/>
                </a:solidFill>
              </a:rPr>
              <a:t>určována jako průměr vzdáleností všech párů objektů z různých shluků</a:t>
            </a:r>
            <a:r>
              <a:rPr lang="cs-CZ" b="1" i="1" baseline="30000" dirty="0"/>
              <a:t>. </a:t>
            </a:r>
          </a:p>
          <a:p>
            <a:r>
              <a:rPr lang="cs-CZ" b="1" i="1" baseline="30000" dirty="0" err="1"/>
              <a:t>Wardova</a:t>
            </a:r>
            <a:r>
              <a:rPr lang="cs-CZ" b="1" i="1" baseline="30000" dirty="0"/>
              <a:t> metoda </a:t>
            </a:r>
            <a:r>
              <a:rPr lang="cs-CZ" b="1" i="1" baseline="30000" dirty="0">
                <a:solidFill>
                  <a:srgbClr val="FF0000"/>
                </a:solidFill>
              </a:rPr>
              <a:t>- vychází z analýzy rozptylu</a:t>
            </a:r>
            <a:r>
              <a:rPr lang="cs-CZ" b="1" i="1" baseline="30000" dirty="0"/>
              <a:t>. (čtvercovou euklidovskou vzdáleností.)</a:t>
            </a:r>
          </a:p>
          <a:p>
            <a:pPr marL="0" indent="0">
              <a:buNone/>
            </a:pPr>
            <a:r>
              <a:rPr lang="cs-CZ" b="1" dirty="0"/>
              <a:t>Nehierarchické - </a:t>
            </a:r>
            <a:r>
              <a:rPr lang="cs-CZ" sz="2400" b="1" dirty="0"/>
              <a:t>algoritmus k – means</a:t>
            </a:r>
          </a:p>
          <a:p>
            <a:pPr marL="0" indent="0">
              <a:buNone/>
            </a:pPr>
            <a:r>
              <a:rPr lang="cs-CZ" b="1" dirty="0"/>
              <a:t>Fuzzy shlukování</a:t>
            </a:r>
          </a:p>
          <a:p>
            <a:endParaRPr lang="cs-CZ" dirty="0"/>
          </a:p>
        </p:txBody>
      </p:sp>
    </p:spTree>
    <p:extLst>
      <p:ext uri="{BB962C8B-B14F-4D97-AF65-F5344CB8AC3E}">
        <p14:creationId xmlns:p14="http://schemas.microsoft.com/office/powerpoint/2010/main" val="36791043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1604</Words>
  <Application>Microsoft Office PowerPoint</Application>
  <PresentationFormat>Širokoúhlá obrazovka</PresentationFormat>
  <Paragraphs>373</Paragraphs>
  <Slides>19</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19</vt:i4>
      </vt:variant>
    </vt:vector>
  </HeadingPairs>
  <TitlesOfParts>
    <vt:vector size="27" baseType="lpstr">
      <vt:lpstr>Arial</vt:lpstr>
      <vt:lpstr>Arial Black</vt:lpstr>
      <vt:lpstr>Calibri</vt:lpstr>
      <vt:lpstr>Calibri Light</vt:lpstr>
      <vt:lpstr>Cambria Math</vt:lpstr>
      <vt:lpstr>Times New Roman</vt:lpstr>
      <vt:lpstr>Wingdings</vt:lpstr>
      <vt:lpstr>Motiv Office</vt:lpstr>
      <vt:lpstr>Informační přístupnost cestovního ruchu  ruchu v v segmentu gastronomických zařízení Moravskoslezského kraje</vt:lpstr>
      <vt:lpstr>Informační přístupnost – formy </vt:lpstr>
      <vt:lpstr>Řízené rozhovory s odborníky </vt:lpstr>
      <vt:lpstr>Osoby se specifickými potřebami</vt:lpstr>
      <vt:lpstr>Osoby se specifickými potřebami zrakově</vt:lpstr>
      <vt:lpstr>Nástroje pro testování informační přístupnosti </vt:lpstr>
      <vt:lpstr>Nástroje pro testování informační přístupnosti </vt:lpstr>
      <vt:lpstr>Vybrané faktory </vt:lpstr>
      <vt:lpstr>Metody shlukování</vt:lpstr>
      <vt:lpstr>Validace shlukování</vt:lpstr>
      <vt:lpstr>Hypotéza </vt:lpstr>
      <vt:lpstr>Informační přístupnosti restaurací v MSK </vt:lpstr>
      <vt:lpstr>Informační přístupnosti restaurací v MSK </vt:lpstr>
      <vt:lpstr>Informační přístupnosti restaurací v MSK </vt:lpstr>
      <vt:lpstr>Shluky podniků podle informační přístupnosti </vt:lpstr>
      <vt:lpstr>Výsledky validace shlukování</vt:lpstr>
      <vt:lpstr>Zjištění na poli informační přístupnosti</vt:lpstr>
      <vt:lpstr>Zjištění na poli informační přístupnosti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Informační přístupnost cestovního ruchu v segmentu gastronomických zařízení Moravskoslezského kraje</dc:title>
  <dc:creator>Milena Botlíková</dc:creator>
  <cp:lastModifiedBy>Milena Botlíková</cp:lastModifiedBy>
  <cp:revision>42</cp:revision>
  <dcterms:created xsi:type="dcterms:W3CDTF">2022-01-04T09:52:30Z</dcterms:created>
  <dcterms:modified xsi:type="dcterms:W3CDTF">2022-01-13T09:36:21Z</dcterms:modified>
</cp:coreProperties>
</file>